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handoutMasterIdLst>
    <p:handoutMasterId r:id="rId7"/>
  </p:handoutMasterIdLst>
  <p:sldIdLst>
    <p:sldId id="257" r:id="rId2"/>
    <p:sldId id="291" r:id="rId3"/>
    <p:sldId id="260" r:id="rId4"/>
    <p:sldId id="295" r:id="rId5"/>
  </p:sldIdLst>
  <p:sldSz cx="6858000" cy="9906000" type="A4"/>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CCFFCC"/>
    <a:srgbClr val="00C400"/>
    <a:srgbClr val="00D600"/>
    <a:srgbClr val="00CC00"/>
    <a:srgbClr val="FF6699"/>
    <a:srgbClr val="0000FF"/>
    <a:srgbClr val="FF9933"/>
    <a:srgbClr val="99CC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38B1855-1B75-4FBE-930C-398BA8C253C6}" styleName="テーマ スタイル 2 - アクセント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テーマ スタイル 2 - アクセント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74" autoAdjust="0"/>
    <p:restoredTop sz="94710" autoAdjust="0"/>
  </p:normalViewPr>
  <p:slideViewPr>
    <p:cSldViewPr>
      <p:cViewPr varScale="1">
        <p:scale>
          <a:sx n="63" d="100"/>
          <a:sy n="63" d="100"/>
        </p:scale>
        <p:origin x="2650" y="43"/>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gridSpacing cx="45005" cy="45005"/>
</p:viewPr>
</file>

<file path=ppt/_rels/presentation.xml.rels>&#65279;<?xml version="1.0" encoding="utf-8" standalone="yes"?>
<Relationships xmlns="http://schemas.openxmlformats.org/package/2006/relationships"><Relationship Id="rId8"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handoutMaster" Target="handoutMasters/handoutMaster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notesMaster" Target="notesMasters/notesMaster1.xml" /><Relationship Id="rId11" Type="http://schemas.openxmlformats.org/officeDocument/2006/relationships/tableStyles" Target="tableStyles.xml" /><Relationship Id="rId5" Type="http://schemas.openxmlformats.org/officeDocument/2006/relationships/slide" Target="slides/slide4.xml" /><Relationship Id="rId10"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viewProps" Target="viewProps.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2" y="1"/>
            <a:ext cx="4306737" cy="340305"/>
          </a:xfrm>
          <a:prstGeom prst="rect">
            <a:avLst/>
          </a:prstGeom>
        </p:spPr>
        <p:txBody>
          <a:bodyPr vert="horz" lIns="91357" tIns="45677" rIns="91357" bIns="45677" rtlCol="0"/>
          <a:lstStyle>
            <a:lvl1pPr algn="l">
              <a:defRPr sz="1100"/>
            </a:lvl1pPr>
          </a:lstStyle>
          <a:p>
            <a:r>
              <a:rPr kumimoji="1" lang="ja-JP" altLang="en-US"/>
              <a:t>経営体育成支援事業の概要 </a:t>
            </a:r>
            <a:r>
              <a:rPr kumimoji="1" lang="en-US" altLang="ja-JP"/>
              <a:t>Ver.1</a:t>
            </a:r>
            <a:endParaRPr kumimoji="1" lang="ja-JP" altLang="en-US"/>
          </a:p>
        </p:txBody>
      </p:sp>
      <p:sp>
        <p:nvSpPr>
          <p:cNvPr id="3" name="日付プレースホルダ 2"/>
          <p:cNvSpPr>
            <a:spLocks noGrp="1"/>
          </p:cNvSpPr>
          <p:nvPr>
            <p:ph type="dt" sz="quarter" idx="1"/>
          </p:nvPr>
        </p:nvSpPr>
        <p:spPr>
          <a:xfrm>
            <a:off x="5630296" y="1"/>
            <a:ext cx="4306737" cy="340305"/>
          </a:xfrm>
          <a:prstGeom prst="rect">
            <a:avLst/>
          </a:prstGeom>
        </p:spPr>
        <p:txBody>
          <a:bodyPr vert="horz" lIns="91357" tIns="45677" rIns="91357" bIns="45677" rtlCol="0"/>
          <a:lstStyle>
            <a:lvl1pPr algn="r">
              <a:defRPr sz="1100"/>
            </a:lvl1pPr>
          </a:lstStyle>
          <a:p>
            <a:fld id="{8FA9E260-75CB-41AC-BC4A-D1A41D4ED9D8}" type="datetimeFigureOut">
              <a:rPr kumimoji="1" lang="ja-JP" altLang="en-US" smtClean="0"/>
              <a:pPr/>
              <a:t>2026/8/31</a:t>
            </a:fld>
            <a:endParaRPr kumimoji="1" lang="ja-JP" altLang="en-US"/>
          </a:p>
        </p:txBody>
      </p:sp>
      <p:sp>
        <p:nvSpPr>
          <p:cNvPr id="4" name="フッター プレースホルダ 3"/>
          <p:cNvSpPr>
            <a:spLocks noGrp="1"/>
          </p:cNvSpPr>
          <p:nvPr>
            <p:ph type="ftr" sz="quarter" idx="2"/>
          </p:nvPr>
        </p:nvSpPr>
        <p:spPr>
          <a:xfrm>
            <a:off x="12" y="6465809"/>
            <a:ext cx="4306737" cy="340305"/>
          </a:xfrm>
          <a:prstGeom prst="rect">
            <a:avLst/>
          </a:prstGeom>
        </p:spPr>
        <p:txBody>
          <a:bodyPr vert="horz" lIns="91357" tIns="45677" rIns="91357" bIns="45677" rtlCol="0" anchor="b"/>
          <a:lstStyle>
            <a:lvl1pPr algn="l">
              <a:defRPr sz="1100"/>
            </a:lvl1pPr>
          </a:lstStyle>
          <a:p>
            <a:endParaRPr kumimoji="1" lang="ja-JP" altLang="en-US"/>
          </a:p>
        </p:txBody>
      </p:sp>
      <p:sp>
        <p:nvSpPr>
          <p:cNvPr id="5" name="スライド番号プレースホルダ 4"/>
          <p:cNvSpPr>
            <a:spLocks noGrp="1"/>
          </p:cNvSpPr>
          <p:nvPr>
            <p:ph type="sldNum" sz="quarter" idx="3"/>
          </p:nvPr>
        </p:nvSpPr>
        <p:spPr>
          <a:xfrm>
            <a:off x="5630296" y="6465809"/>
            <a:ext cx="4306737" cy="340305"/>
          </a:xfrm>
          <a:prstGeom prst="rect">
            <a:avLst/>
          </a:prstGeom>
        </p:spPr>
        <p:txBody>
          <a:bodyPr vert="horz" lIns="91357" tIns="45677" rIns="91357" bIns="45677" rtlCol="0" anchor="b"/>
          <a:lstStyle>
            <a:lvl1pPr algn="r">
              <a:defRPr sz="1100"/>
            </a:lvl1pPr>
          </a:lstStyle>
          <a:p>
            <a:fld id="{B2B8943E-0F1A-4167-B6EE-156D110EAC0F}" type="slidenum">
              <a:rPr kumimoji="1" lang="ja-JP" altLang="en-US" smtClean="0"/>
              <a:pPr/>
              <a:t>‹#›</a:t>
            </a:fld>
            <a:endParaRPr kumimoji="1" lang="ja-JP" altLang="en-US"/>
          </a:p>
        </p:txBody>
      </p:sp>
    </p:spTree>
    <p:extLst>
      <p:ext uri="{BB962C8B-B14F-4D97-AF65-F5344CB8AC3E}">
        <p14:creationId xmlns:p14="http://schemas.microsoft.com/office/powerpoint/2010/main" val="2698746877"/>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5" y="5"/>
            <a:ext cx="4307905" cy="340634"/>
          </a:xfrm>
          <a:prstGeom prst="rect">
            <a:avLst/>
          </a:prstGeom>
        </p:spPr>
        <p:txBody>
          <a:bodyPr vert="horz" lIns="92154" tIns="46078" rIns="92154" bIns="46078" rtlCol="0"/>
          <a:lstStyle>
            <a:lvl1pPr algn="l">
              <a:defRPr sz="1100"/>
            </a:lvl1pPr>
          </a:lstStyle>
          <a:p>
            <a:r>
              <a:rPr kumimoji="1" lang="ja-JP" altLang="en-US"/>
              <a:t>経営体育成支援事業の概要 </a:t>
            </a:r>
            <a:r>
              <a:rPr kumimoji="1" lang="en-US" altLang="ja-JP"/>
              <a:t>Ver.1</a:t>
            </a:r>
            <a:endParaRPr kumimoji="1" lang="ja-JP" altLang="en-US"/>
          </a:p>
        </p:txBody>
      </p:sp>
      <p:sp>
        <p:nvSpPr>
          <p:cNvPr id="3" name="日付プレースホルダ 2"/>
          <p:cNvSpPr>
            <a:spLocks noGrp="1"/>
          </p:cNvSpPr>
          <p:nvPr>
            <p:ph type="dt" idx="1"/>
          </p:nvPr>
        </p:nvSpPr>
        <p:spPr>
          <a:xfrm>
            <a:off x="5629091" y="5"/>
            <a:ext cx="4307904" cy="340634"/>
          </a:xfrm>
          <a:prstGeom prst="rect">
            <a:avLst/>
          </a:prstGeom>
        </p:spPr>
        <p:txBody>
          <a:bodyPr vert="horz" lIns="92154" tIns="46078" rIns="92154" bIns="46078" rtlCol="0"/>
          <a:lstStyle>
            <a:lvl1pPr algn="r">
              <a:defRPr sz="1100"/>
            </a:lvl1pPr>
          </a:lstStyle>
          <a:p>
            <a:fld id="{32B112E2-A8E6-482F-8503-77F54CC037DA}" type="datetimeFigureOut">
              <a:rPr kumimoji="1" lang="ja-JP" altLang="en-US" smtClean="0"/>
              <a:pPr/>
              <a:t>2026/8/31</a:t>
            </a:fld>
            <a:endParaRPr kumimoji="1" lang="ja-JP" altLang="en-US"/>
          </a:p>
        </p:txBody>
      </p:sp>
      <p:sp>
        <p:nvSpPr>
          <p:cNvPr id="4" name="スライド イメージ プレースホルダ 3"/>
          <p:cNvSpPr>
            <a:spLocks noGrp="1" noRot="1" noChangeAspect="1"/>
          </p:cNvSpPr>
          <p:nvPr>
            <p:ph type="sldImg" idx="2"/>
          </p:nvPr>
        </p:nvSpPr>
        <p:spPr>
          <a:xfrm>
            <a:off x="4086225" y="509588"/>
            <a:ext cx="1766888" cy="2554287"/>
          </a:xfrm>
          <a:prstGeom prst="rect">
            <a:avLst/>
          </a:prstGeom>
          <a:noFill/>
          <a:ln w="12700">
            <a:solidFill>
              <a:prstClr val="black"/>
            </a:solidFill>
          </a:ln>
        </p:spPr>
        <p:txBody>
          <a:bodyPr vert="horz" lIns="92154" tIns="46078" rIns="92154" bIns="46078" rtlCol="0" anchor="ctr"/>
          <a:lstStyle/>
          <a:p>
            <a:endParaRPr lang="ja-JP" altLang="en-US"/>
          </a:p>
        </p:txBody>
      </p:sp>
      <p:sp>
        <p:nvSpPr>
          <p:cNvPr id="5" name="ノート プレースホルダ 4"/>
          <p:cNvSpPr>
            <a:spLocks noGrp="1"/>
          </p:cNvSpPr>
          <p:nvPr>
            <p:ph type="body" sz="quarter" idx="3"/>
          </p:nvPr>
        </p:nvSpPr>
        <p:spPr>
          <a:xfrm>
            <a:off x="993238" y="3233286"/>
            <a:ext cx="7952876" cy="3063514"/>
          </a:xfrm>
          <a:prstGeom prst="rect">
            <a:avLst/>
          </a:prstGeom>
        </p:spPr>
        <p:txBody>
          <a:bodyPr vert="horz" lIns="92154" tIns="46078" rIns="92154" bIns="46078"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15" y="6465471"/>
            <a:ext cx="4307905" cy="340634"/>
          </a:xfrm>
          <a:prstGeom prst="rect">
            <a:avLst/>
          </a:prstGeom>
        </p:spPr>
        <p:txBody>
          <a:bodyPr vert="horz" lIns="92154" tIns="46078" rIns="92154" bIns="46078" rtlCol="0" anchor="b"/>
          <a:lstStyle>
            <a:lvl1pPr algn="l">
              <a:defRPr sz="1100"/>
            </a:lvl1pPr>
          </a:lstStyle>
          <a:p>
            <a:endParaRPr kumimoji="1" lang="ja-JP" altLang="en-US"/>
          </a:p>
        </p:txBody>
      </p:sp>
      <p:sp>
        <p:nvSpPr>
          <p:cNvPr id="7" name="スライド番号プレースホルダ 6"/>
          <p:cNvSpPr>
            <a:spLocks noGrp="1"/>
          </p:cNvSpPr>
          <p:nvPr>
            <p:ph type="sldNum" sz="quarter" idx="5"/>
          </p:nvPr>
        </p:nvSpPr>
        <p:spPr>
          <a:xfrm>
            <a:off x="5629091" y="6465471"/>
            <a:ext cx="4307904" cy="340634"/>
          </a:xfrm>
          <a:prstGeom prst="rect">
            <a:avLst/>
          </a:prstGeom>
        </p:spPr>
        <p:txBody>
          <a:bodyPr vert="horz" lIns="92154" tIns="46078" rIns="92154" bIns="46078" rtlCol="0" anchor="b"/>
          <a:lstStyle>
            <a:lvl1pPr algn="r">
              <a:defRPr sz="1100"/>
            </a:lvl1pPr>
          </a:lstStyle>
          <a:p>
            <a:fld id="{D5D09F9A-C5A2-41F0-8014-C0100AFE20DA}" type="slidenum">
              <a:rPr kumimoji="1" lang="ja-JP" altLang="en-US" smtClean="0"/>
              <a:pPr/>
              <a:t>‹#›</a:t>
            </a:fld>
            <a:endParaRPr kumimoji="1" lang="ja-JP" altLang="en-US"/>
          </a:p>
        </p:txBody>
      </p:sp>
    </p:spTree>
    <p:extLst>
      <p:ext uri="{BB962C8B-B14F-4D97-AF65-F5344CB8AC3E}">
        <p14:creationId xmlns:p14="http://schemas.microsoft.com/office/powerpoint/2010/main" val="37361728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5" name="ヘッダー プレースホルダ 4"/>
          <p:cNvSpPr>
            <a:spLocks noGrp="1"/>
          </p:cNvSpPr>
          <p:nvPr>
            <p:ph type="hdr" sz="quarter" idx="10"/>
          </p:nvPr>
        </p:nvSpPr>
        <p:spPr/>
        <p:txBody>
          <a:bodyPr/>
          <a:lstStyle/>
          <a:p>
            <a:r>
              <a:rPr kumimoji="1" lang="ja-JP" altLang="en-US"/>
              <a:t>経営体育成支援事業の概要 </a:t>
            </a:r>
            <a:r>
              <a:rPr kumimoji="1" lang="en-US" altLang="ja-JP"/>
              <a:t>Ver.1</a:t>
            </a:r>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ヘッダー プレースホルダ 3"/>
          <p:cNvSpPr>
            <a:spLocks noGrp="1"/>
          </p:cNvSpPr>
          <p:nvPr>
            <p:ph type="hdr" sz="quarter" idx="10"/>
          </p:nvPr>
        </p:nvSpPr>
        <p:spPr/>
        <p:txBody>
          <a:bodyPr/>
          <a:lstStyle/>
          <a:p>
            <a:r>
              <a:rPr kumimoji="1" lang="ja-JP" altLang="en-US" dirty="0"/>
              <a:t>経営体育成支援事業の概要 </a:t>
            </a:r>
            <a:r>
              <a:rPr kumimoji="1" lang="en-US" altLang="ja-JP" dirty="0"/>
              <a:t>Ver.1</a:t>
            </a:r>
            <a:endParaRPr kumimoji="1" lang="ja-JP"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
        <p:nvSpPr>
          <p:cNvPr id="7" name="テキスト ボックス 6"/>
          <p:cNvSpPr txBox="1"/>
          <p:nvPr userDrawn="1"/>
        </p:nvSpPr>
        <p:spPr>
          <a:xfrm>
            <a:off x="0" y="1"/>
            <a:ext cx="836712" cy="461665"/>
          </a:xfrm>
          <a:prstGeom prst="rect">
            <a:avLst/>
          </a:prstGeom>
          <a:noFill/>
        </p:spPr>
        <p:txBody>
          <a:bodyPr wrap="square" rtlCol="0">
            <a:spAutoFit/>
          </a:bodyPr>
          <a:lstStyle/>
          <a:p>
            <a:r>
              <a:rPr kumimoji="1" lang="ja-JP" altLang="en-US" sz="1200" dirty="0"/>
              <a:t>機密性○情報</a:t>
            </a:r>
          </a:p>
        </p:txBody>
      </p:sp>
      <p:sp>
        <p:nvSpPr>
          <p:cNvPr id="8" name="テキスト ボックス 7"/>
          <p:cNvSpPr txBox="1"/>
          <p:nvPr userDrawn="1"/>
        </p:nvSpPr>
        <p:spPr>
          <a:xfrm>
            <a:off x="6291318" y="1"/>
            <a:ext cx="566682" cy="461665"/>
          </a:xfrm>
          <a:prstGeom prst="rect">
            <a:avLst/>
          </a:prstGeom>
          <a:noFill/>
        </p:spPr>
        <p:txBody>
          <a:bodyPr wrap="square" rtlCol="0">
            <a:spAutoFit/>
          </a:bodyPr>
          <a:lstStyle/>
          <a:p>
            <a:r>
              <a:rPr kumimoji="1" lang="ja-JP" altLang="en-US" sz="1200" dirty="0"/>
              <a:t>○○限り</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0"/>
            <a:ext cx="1543050" cy="8452203"/>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342900" y="396700"/>
            <a:ext cx="4514850" cy="8452203"/>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34290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348615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B61C509-C240-40A6-BB1A-64BE214C778E}" type="datetimeFigureOut">
              <a:rPr kumimoji="1" lang="ja-JP" altLang="en-US" smtClean="0"/>
              <a:pPr/>
              <a:t>2026/8/31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6B61C509-C240-40A6-BB1A-64BE214C778E}" type="datetimeFigureOut">
              <a:rPr kumimoji="1" lang="ja-JP" altLang="en-US" smtClean="0"/>
              <a:pPr/>
              <a:t>2026/8/31</a:t>
            </a:fld>
            <a:endParaRPr kumimoji="1" lang="ja-JP" altLang="en-US"/>
          </a:p>
        </p:txBody>
      </p:sp>
      <p:sp>
        <p:nvSpPr>
          <p:cNvPr id="5" name="フッター プレースホルダ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64452A23-BFEA-43FD-98FB-69091C0AE9EE}"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テキスト ボックス 5"/>
          <p:cNvSpPr txBox="1"/>
          <p:nvPr/>
        </p:nvSpPr>
        <p:spPr>
          <a:xfrm>
            <a:off x="0" y="2795"/>
            <a:ext cx="6858000" cy="938719"/>
          </a:xfrm>
          <a:prstGeom prst="rect">
            <a:avLst/>
          </a:prstGeom>
          <a:pattFill prst="ltUpDiag">
            <a:fgClr>
              <a:schemeClr val="accent1">
                <a:lumMod val="40000"/>
                <a:lumOff val="60000"/>
              </a:schemeClr>
            </a:fgClr>
            <a:bgClr>
              <a:schemeClr val="bg1"/>
            </a:bgClr>
          </a:pattFill>
          <a:ln>
            <a:noFill/>
          </a:ln>
        </p:spPr>
        <p:txBody>
          <a:bodyPr wrap="square" tIns="0" bIns="0" rtlCol="0">
            <a:spAutoFit/>
          </a:bodyPr>
          <a:lstStyle/>
          <a:p>
            <a:pPr algn="ctr"/>
            <a:r>
              <a:rPr lang="ja-JP" altLang="en-US" sz="2200" b="1" dirty="0">
                <a:ln w="0"/>
                <a:solidFill>
                  <a:srgbClr val="0070C0"/>
                </a:solidFill>
                <a:latin typeface="HG丸ｺﾞｼｯｸM-PRO" pitchFamily="50" charset="-128"/>
                <a:ea typeface="HG丸ｺﾞｼｯｸM-PRO" pitchFamily="50" charset="-128"/>
              </a:rPr>
              <a:t>令和８</a:t>
            </a:r>
            <a:r>
              <a:rPr kumimoji="1" lang="ja-JP" altLang="en-US" sz="2200" b="1" dirty="0">
                <a:ln w="0"/>
                <a:solidFill>
                  <a:srgbClr val="0070C0"/>
                </a:solidFill>
                <a:latin typeface="HG丸ｺﾞｼｯｸM-PRO" pitchFamily="50" charset="-128"/>
                <a:ea typeface="HG丸ｺﾞｼｯｸM-PRO" pitchFamily="50" charset="-128"/>
              </a:rPr>
              <a:t>年度（３次公募）</a:t>
            </a:r>
            <a:r>
              <a:rPr lang="ja-JP" altLang="en-US" sz="2800" b="1" dirty="0">
                <a:ln w="0"/>
                <a:solidFill>
                  <a:srgbClr val="0070C0"/>
                </a:solidFill>
                <a:latin typeface="HG丸ｺﾞｼｯｸM-PRO" pitchFamily="50" charset="-128"/>
                <a:ea typeface="HG丸ｺﾞｼｯｸM-PRO" pitchFamily="50" charset="-128"/>
              </a:rPr>
              <a:t> </a:t>
            </a:r>
            <a:endParaRPr lang="en-US" altLang="ja-JP" sz="2800" b="1" dirty="0">
              <a:ln w="0"/>
              <a:solidFill>
                <a:srgbClr val="0070C0"/>
              </a:solidFill>
              <a:latin typeface="HG丸ｺﾞｼｯｸM-PRO" pitchFamily="50" charset="-128"/>
              <a:ea typeface="HG丸ｺﾞｼｯｸM-PRO" pitchFamily="50" charset="-128"/>
            </a:endParaRPr>
          </a:p>
          <a:p>
            <a:r>
              <a:rPr lang="ja-JP" altLang="en-US" sz="2800" b="1" dirty="0">
                <a:ln w="0"/>
                <a:solidFill>
                  <a:srgbClr val="0070C0"/>
                </a:solidFill>
                <a:latin typeface="HG丸ｺﾞｼｯｸM-PRO" pitchFamily="50" charset="-128"/>
                <a:ea typeface="HG丸ｺﾞｼｯｸM-PRO" pitchFamily="50" charset="-128"/>
              </a:rPr>
              <a:t> 農業雇用条件改善推進</a:t>
            </a:r>
            <a:r>
              <a:rPr kumimoji="1" lang="ja-JP" altLang="en-US" sz="2800" b="1" dirty="0">
                <a:ln w="0"/>
                <a:solidFill>
                  <a:srgbClr val="0070C0"/>
                </a:solidFill>
                <a:latin typeface="HG丸ｺﾞｼｯｸM-PRO" pitchFamily="50" charset="-128"/>
                <a:ea typeface="HG丸ｺﾞｼｯｸM-PRO" pitchFamily="50" charset="-128"/>
              </a:rPr>
              <a:t>事業</a:t>
            </a:r>
            <a:r>
              <a:rPr kumimoji="1" lang="ja-JP" altLang="en-US" sz="2200" b="1" dirty="0">
                <a:ln w="0"/>
                <a:solidFill>
                  <a:srgbClr val="0070C0"/>
                </a:solidFill>
                <a:latin typeface="HG丸ｺﾞｼｯｸM-PRO" pitchFamily="50" charset="-128"/>
                <a:ea typeface="HG丸ｺﾞｼｯｸM-PRO" pitchFamily="50" charset="-128"/>
              </a:rPr>
              <a:t>の御案内</a:t>
            </a:r>
            <a:endParaRPr lang="en-US" altLang="ja-JP" sz="1400" b="1" dirty="0">
              <a:ln w="0"/>
              <a:solidFill>
                <a:srgbClr val="FF0000"/>
              </a:solidFill>
              <a:latin typeface="HG丸ｺﾞｼｯｸM-PRO" pitchFamily="50" charset="-128"/>
              <a:ea typeface="HG丸ｺﾞｼｯｸM-PRO" pitchFamily="50" charset="-128"/>
            </a:endParaRPr>
          </a:p>
          <a:p>
            <a:endParaRPr lang="en-US" altLang="ja-JP" sz="500" b="1" dirty="0">
              <a:ln w="0"/>
              <a:solidFill>
                <a:srgbClr val="0070C0"/>
              </a:solidFill>
              <a:latin typeface="HG丸ｺﾞｼｯｸM-PRO" pitchFamily="50" charset="-128"/>
              <a:ea typeface="HG丸ｺﾞｼｯｸM-PRO" pitchFamily="50" charset="-128"/>
            </a:endParaRPr>
          </a:p>
        </p:txBody>
      </p:sp>
      <p:sp>
        <p:nvSpPr>
          <p:cNvPr id="7" name="テキスト ボックス 6"/>
          <p:cNvSpPr txBox="1"/>
          <p:nvPr/>
        </p:nvSpPr>
        <p:spPr>
          <a:xfrm>
            <a:off x="199966" y="940150"/>
            <a:ext cx="5817088" cy="707886"/>
          </a:xfrm>
          <a:prstGeom prst="rect">
            <a:avLst/>
          </a:prstGeom>
          <a:noFill/>
        </p:spPr>
        <p:txBody>
          <a:bodyPr wrap="square" rtlCol="0">
            <a:spAutoFit/>
          </a:bodyPr>
          <a:lstStyle/>
          <a:p>
            <a:r>
              <a:rPr lang="ja-JP" altLang="en-US" sz="2000" dirty="0">
                <a:solidFill>
                  <a:srgbClr val="FFC000"/>
                </a:solidFill>
              </a:rPr>
              <a:t>雇用条件等の整備・改善に取り組み、雇用を増やし、</a:t>
            </a:r>
            <a:endParaRPr lang="en-US" altLang="ja-JP" sz="2000" dirty="0">
              <a:solidFill>
                <a:srgbClr val="FFC000"/>
              </a:solidFill>
            </a:endParaRPr>
          </a:p>
          <a:p>
            <a:r>
              <a:rPr lang="ja-JP" altLang="en-US" sz="2000" dirty="0">
                <a:solidFill>
                  <a:srgbClr val="FFC000"/>
                </a:solidFill>
              </a:rPr>
              <a:t>経営拡大を図ろうとする農業経営体を支援します！</a:t>
            </a:r>
            <a:endParaRPr lang="ja-JP" altLang="ja-JP" sz="2000" dirty="0">
              <a:solidFill>
                <a:srgbClr val="FFC000"/>
              </a:solidFill>
            </a:endParaRPr>
          </a:p>
        </p:txBody>
      </p:sp>
      <p:sp>
        <p:nvSpPr>
          <p:cNvPr id="14" name="テキスト ボックス 13"/>
          <p:cNvSpPr txBox="1"/>
          <p:nvPr/>
        </p:nvSpPr>
        <p:spPr>
          <a:xfrm>
            <a:off x="-22777" y="4201937"/>
            <a:ext cx="4285267" cy="307777"/>
          </a:xfrm>
          <a:prstGeom prst="rect">
            <a:avLst/>
          </a:prstGeom>
          <a:noFill/>
        </p:spPr>
        <p:txBody>
          <a:bodyPr wrap="square" rtlCol="0">
            <a:spAutoFit/>
          </a:bodyPr>
          <a:lstStyle/>
          <a:p>
            <a:r>
              <a:rPr lang="ja-JP" altLang="en-US" sz="1400" dirty="0">
                <a:solidFill>
                  <a:srgbClr val="0000FF"/>
                </a:solidFill>
                <a:latin typeface="HG丸ｺﾞｼｯｸM-PRO" pitchFamily="50" charset="-128"/>
                <a:ea typeface="HG丸ｺﾞｼｯｸM-PRO" pitchFamily="50" charset="-128"/>
              </a:rPr>
              <a:t>　</a:t>
            </a:r>
            <a:r>
              <a:rPr lang="ja-JP" altLang="en-US" sz="1400" b="1" dirty="0">
                <a:solidFill>
                  <a:srgbClr val="FF0066"/>
                </a:solidFill>
                <a:latin typeface="HG丸ｺﾞｼｯｸM-PRO" pitchFamily="50" charset="-128"/>
                <a:ea typeface="HG丸ｺﾞｼｯｸM-PRO" pitchFamily="50" charset="-128"/>
              </a:rPr>
              <a:t>雇用数の増加とは、どのように数えるの？</a:t>
            </a:r>
            <a:endParaRPr kumimoji="1" lang="ja-JP" altLang="en-US" sz="1400" b="1" dirty="0">
              <a:ln w="6350">
                <a:noFill/>
              </a:ln>
              <a:solidFill>
                <a:srgbClr val="FF0066"/>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25" name="テキスト ボックス 24"/>
          <p:cNvSpPr txBox="1"/>
          <p:nvPr/>
        </p:nvSpPr>
        <p:spPr>
          <a:xfrm>
            <a:off x="207804" y="1858099"/>
            <a:ext cx="5973613" cy="369332"/>
          </a:xfrm>
          <a:prstGeom prst="rect">
            <a:avLst/>
          </a:prstGeom>
          <a:noFill/>
        </p:spPr>
        <p:txBody>
          <a:bodyPr wrap="square" rtlCol="0">
            <a:spAutoFit/>
          </a:bodyPr>
          <a:lstStyle/>
          <a:p>
            <a:r>
              <a:rPr lang="ja-JP" altLang="en-US" dirty="0"/>
              <a:t>　</a:t>
            </a:r>
            <a:r>
              <a:rPr lang="ja-JP" altLang="en-US" sz="1400" dirty="0"/>
              <a:t>　県内の市町村長等が認定した認定農業者（個人経営・法人経営）です。</a:t>
            </a:r>
            <a:endParaRPr lang="en-US" altLang="ja-JP" sz="1400" dirty="0"/>
          </a:p>
        </p:txBody>
      </p:sp>
      <p:sp>
        <p:nvSpPr>
          <p:cNvPr id="26" name="角丸四角形 25"/>
          <p:cNvSpPr/>
          <p:nvPr/>
        </p:nvSpPr>
        <p:spPr>
          <a:xfrm>
            <a:off x="340965" y="1660575"/>
            <a:ext cx="1919953" cy="285383"/>
          </a:xfrm>
          <a:prstGeom prst="roundRect">
            <a:avLst/>
          </a:prstGeom>
          <a:solidFill>
            <a:srgbClr val="002060"/>
          </a:solidFill>
          <a:ln w="1270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dirty="0">
                <a:solidFill>
                  <a:schemeClr val="bg1"/>
                </a:solidFill>
                <a:latin typeface="Arial Black" pitchFamily="34" charset="0"/>
                <a:ea typeface="HG丸ｺﾞｼｯｸM-PRO" pitchFamily="50" charset="-128"/>
              </a:rPr>
              <a:t>Ⅰ</a:t>
            </a:r>
            <a:r>
              <a:rPr lang="ja-JP" altLang="en-US" sz="1600" dirty="0">
                <a:solidFill>
                  <a:schemeClr val="bg1"/>
                </a:solidFill>
                <a:latin typeface="Arial Black" pitchFamily="34" charset="0"/>
                <a:ea typeface="HG丸ｺﾞｼｯｸM-PRO" pitchFamily="50" charset="-128"/>
              </a:rPr>
              <a:t>　事業実施主体</a:t>
            </a:r>
            <a:endParaRPr kumimoji="1" lang="ja-JP" altLang="en-US" sz="1600" dirty="0">
              <a:solidFill>
                <a:schemeClr val="bg1"/>
              </a:solidFill>
              <a:latin typeface="Arial Black" pitchFamily="34" charset="0"/>
              <a:ea typeface="HG丸ｺﾞｼｯｸM-PRO" pitchFamily="50" charset="-128"/>
            </a:endParaRPr>
          </a:p>
        </p:txBody>
      </p:sp>
      <p:sp>
        <p:nvSpPr>
          <p:cNvPr id="27" name="角丸四角形 26"/>
          <p:cNvSpPr/>
          <p:nvPr/>
        </p:nvSpPr>
        <p:spPr>
          <a:xfrm>
            <a:off x="340965" y="2195138"/>
            <a:ext cx="1614408" cy="285162"/>
          </a:xfrm>
          <a:prstGeom prst="roundRect">
            <a:avLst/>
          </a:prstGeom>
          <a:solidFill>
            <a:srgbClr val="002060"/>
          </a:solidFill>
          <a:ln w="1270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dirty="0">
                <a:solidFill>
                  <a:schemeClr val="bg1"/>
                </a:solidFill>
                <a:latin typeface="Arial Black" pitchFamily="34" charset="0"/>
                <a:ea typeface="HG丸ｺﾞｼｯｸM-PRO" pitchFamily="50" charset="-128"/>
              </a:rPr>
              <a:t>Ⅱ</a:t>
            </a:r>
            <a:r>
              <a:rPr lang="ja-JP" altLang="en-US" sz="1600" dirty="0">
                <a:solidFill>
                  <a:schemeClr val="bg1"/>
                </a:solidFill>
                <a:latin typeface="Arial Black" pitchFamily="34" charset="0"/>
                <a:ea typeface="HG丸ｺﾞｼｯｸM-PRO" pitchFamily="50" charset="-128"/>
              </a:rPr>
              <a:t>　事業内容</a:t>
            </a:r>
            <a:endParaRPr kumimoji="1" lang="ja-JP" altLang="en-US" sz="1600" dirty="0">
              <a:solidFill>
                <a:schemeClr val="bg1"/>
              </a:solidFill>
              <a:latin typeface="Arial Black" pitchFamily="34" charset="0"/>
              <a:ea typeface="HG丸ｺﾞｼｯｸM-PRO" pitchFamily="50" charset="-128"/>
            </a:endParaRPr>
          </a:p>
        </p:txBody>
      </p:sp>
      <p:sp>
        <p:nvSpPr>
          <p:cNvPr id="31" name="テキスト ボックス 30"/>
          <p:cNvSpPr txBox="1"/>
          <p:nvPr/>
        </p:nvSpPr>
        <p:spPr>
          <a:xfrm>
            <a:off x="140429" y="3528469"/>
            <a:ext cx="6474815" cy="800219"/>
          </a:xfrm>
          <a:prstGeom prst="rect">
            <a:avLst/>
          </a:prstGeom>
          <a:noFill/>
        </p:spPr>
        <p:txBody>
          <a:bodyPr wrap="square" rtlCol="0">
            <a:spAutoFit/>
          </a:bodyPr>
          <a:lstStyle/>
          <a:p>
            <a:r>
              <a:rPr lang="ja-JP" altLang="en-US" sz="1600" b="1" dirty="0">
                <a:solidFill>
                  <a:srgbClr val="002060"/>
                </a:solidFill>
              </a:rPr>
              <a:t>（１）雇用数の増加（事業１及び事業２の共通事項）</a:t>
            </a:r>
            <a:endParaRPr lang="en-US" altLang="ja-JP" sz="1600" b="1" dirty="0">
              <a:solidFill>
                <a:srgbClr val="002060"/>
              </a:solidFill>
            </a:endParaRPr>
          </a:p>
          <a:p>
            <a:r>
              <a:rPr lang="ja-JP" altLang="en-US" sz="1600" dirty="0"/>
              <a:t>　</a:t>
            </a:r>
            <a:r>
              <a:rPr lang="ja-JP" altLang="ja-JP" sz="1400" dirty="0"/>
              <a:t>事業１及び</a:t>
            </a:r>
            <a:r>
              <a:rPr lang="ja-JP" altLang="en-US" sz="1400" dirty="0"/>
              <a:t>事業</a:t>
            </a:r>
            <a:r>
              <a:rPr lang="ja-JP" altLang="ja-JP" sz="1400" dirty="0"/>
              <a:t>２のいずれの場合も、</a:t>
            </a:r>
            <a:r>
              <a:rPr lang="ja-JP" altLang="en-US" sz="1400" dirty="0"/>
              <a:t>令和８</a:t>
            </a:r>
            <a:r>
              <a:rPr lang="ja-JP" altLang="ja-JP" sz="1400" dirty="0"/>
              <a:t>年度に新たな雇用により</a:t>
            </a:r>
            <a:r>
              <a:rPr lang="ja-JP" altLang="en-US" sz="1400" dirty="0"/>
              <a:t>被</a:t>
            </a:r>
            <a:r>
              <a:rPr lang="ja-JP" altLang="ja-JP" sz="1400" dirty="0"/>
              <a:t>雇用者数を増加させること</a:t>
            </a:r>
            <a:r>
              <a:rPr lang="ja-JP" altLang="en-US" sz="1400" dirty="0"/>
              <a:t>が必要です。</a:t>
            </a:r>
            <a:endParaRPr lang="en-US" altLang="ja-JP" sz="1400" dirty="0"/>
          </a:p>
        </p:txBody>
      </p:sp>
      <p:graphicFrame>
        <p:nvGraphicFramePr>
          <p:cNvPr id="32" name="表 31"/>
          <p:cNvGraphicFramePr>
            <a:graphicFrameLocks noGrp="1"/>
          </p:cNvGraphicFramePr>
          <p:nvPr>
            <p:extLst>
              <p:ext uri="{D42A27DB-BD31-4B8C-83A1-F6EECF244321}">
                <p14:modId xmlns:p14="http://schemas.microsoft.com/office/powerpoint/2010/main" val="2294572902"/>
              </p:ext>
            </p:extLst>
          </p:nvPr>
        </p:nvGraphicFramePr>
        <p:xfrm>
          <a:off x="237492" y="6246065"/>
          <a:ext cx="6407443" cy="2775085"/>
        </p:xfrm>
        <a:graphic>
          <a:graphicData uri="http://schemas.openxmlformats.org/drawingml/2006/table">
            <a:tbl>
              <a:tblPr firstRow="1" firstCol="1" bandRow="1">
                <a:tableStyleId>{912C8C85-51F0-491E-9774-3900AFEF0FD7}</a:tableStyleId>
              </a:tblPr>
              <a:tblGrid>
                <a:gridCol w="1359942">
                  <a:extLst>
                    <a:ext uri="{9D8B030D-6E8A-4147-A177-3AD203B41FA5}">
                      <a16:colId xmlns:a16="http://schemas.microsoft.com/office/drawing/2014/main" val="1076615977"/>
                    </a:ext>
                  </a:extLst>
                </a:gridCol>
                <a:gridCol w="976471">
                  <a:extLst>
                    <a:ext uri="{9D8B030D-6E8A-4147-A177-3AD203B41FA5}">
                      <a16:colId xmlns:a16="http://schemas.microsoft.com/office/drawing/2014/main" val="1515625628"/>
                    </a:ext>
                  </a:extLst>
                </a:gridCol>
                <a:gridCol w="855095">
                  <a:extLst>
                    <a:ext uri="{9D8B030D-6E8A-4147-A177-3AD203B41FA5}">
                      <a16:colId xmlns:a16="http://schemas.microsoft.com/office/drawing/2014/main" val="2454825849"/>
                    </a:ext>
                  </a:extLst>
                </a:gridCol>
                <a:gridCol w="765085">
                  <a:extLst>
                    <a:ext uri="{9D8B030D-6E8A-4147-A177-3AD203B41FA5}">
                      <a16:colId xmlns:a16="http://schemas.microsoft.com/office/drawing/2014/main" val="2122685668"/>
                    </a:ext>
                  </a:extLst>
                </a:gridCol>
                <a:gridCol w="810090">
                  <a:extLst>
                    <a:ext uri="{9D8B030D-6E8A-4147-A177-3AD203B41FA5}">
                      <a16:colId xmlns:a16="http://schemas.microsoft.com/office/drawing/2014/main" val="1341345006"/>
                    </a:ext>
                  </a:extLst>
                </a:gridCol>
                <a:gridCol w="810090">
                  <a:extLst>
                    <a:ext uri="{9D8B030D-6E8A-4147-A177-3AD203B41FA5}">
                      <a16:colId xmlns:a16="http://schemas.microsoft.com/office/drawing/2014/main" val="336686325"/>
                    </a:ext>
                  </a:extLst>
                </a:gridCol>
                <a:gridCol w="830670">
                  <a:extLst>
                    <a:ext uri="{9D8B030D-6E8A-4147-A177-3AD203B41FA5}">
                      <a16:colId xmlns:a16="http://schemas.microsoft.com/office/drawing/2014/main" val="3313499633"/>
                    </a:ext>
                  </a:extLst>
                </a:gridCol>
              </a:tblGrid>
              <a:tr h="334505">
                <a:tc rowSpan="3">
                  <a:txBody>
                    <a:bodyPr/>
                    <a:lstStyle/>
                    <a:p>
                      <a:pPr algn="ctr">
                        <a:spcAft>
                          <a:spcPts val="0"/>
                        </a:spcAft>
                      </a:pPr>
                      <a:r>
                        <a:rPr lang="ja-JP" sz="1200" kern="100" dirty="0">
                          <a:effectLst/>
                        </a:rPr>
                        <a:t>被雇用者の区分</a:t>
                      </a:r>
                      <a:endParaRPr lang="ja-JP" sz="1200" kern="100" dirty="0">
                        <a:solidFill>
                          <a:srgbClr val="00206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en-US" sz="1200" kern="0" dirty="0">
                          <a:effectLst/>
                        </a:rPr>
                        <a:t>A</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en-US" sz="1200" kern="100" dirty="0">
                          <a:effectLst/>
                        </a:rPr>
                        <a:t>B</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en-US" sz="1200" kern="100" dirty="0">
                          <a:effectLst/>
                        </a:rPr>
                        <a:t>C</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en-US" sz="1200" kern="100" dirty="0">
                          <a:effectLst/>
                        </a:rPr>
                        <a:t>D</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en-US" sz="1200" kern="100" dirty="0">
                          <a:effectLst/>
                        </a:rPr>
                        <a:t>E</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en-US" sz="1200" kern="100" dirty="0">
                          <a:effectLst/>
                        </a:rPr>
                        <a:t>F</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61643565"/>
                  </a:ext>
                </a:extLst>
              </a:tr>
              <a:tr h="501855">
                <a:tc vMerge="1">
                  <a:txBody>
                    <a:bodyPr/>
                    <a:lstStyle/>
                    <a:p>
                      <a:endParaRPr kumimoji="1" lang="ja-JP" altLang="en-US"/>
                    </a:p>
                  </a:txBody>
                  <a:tcPr/>
                </a:tc>
                <a:tc rowSpan="2">
                  <a:txBody>
                    <a:bodyPr/>
                    <a:lstStyle/>
                    <a:p>
                      <a:pPr algn="ctr">
                        <a:spcAft>
                          <a:spcPts val="0"/>
                        </a:spcAft>
                      </a:pPr>
                      <a:r>
                        <a:rPr lang="ja-JP" sz="1200" kern="0" dirty="0">
                          <a:effectLst/>
                        </a:rPr>
                        <a:t>設定</a:t>
                      </a:r>
                      <a:endParaRPr lang="ja-JP" sz="1200" kern="100" dirty="0">
                        <a:effectLst/>
                      </a:endParaRPr>
                    </a:p>
                    <a:p>
                      <a:pPr algn="ctr">
                        <a:spcAft>
                          <a:spcPts val="0"/>
                        </a:spcAft>
                      </a:pPr>
                      <a:r>
                        <a:rPr lang="ja-JP" sz="1200" kern="0" dirty="0">
                          <a:effectLst/>
                        </a:rPr>
                        <a:t>ポイント</a:t>
                      </a:r>
                      <a:endParaRPr lang="en-US" altLang="ja-JP" sz="1200" kern="0" dirty="0">
                        <a:effectLs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ja-JP" sz="1200" kern="100" dirty="0">
                          <a:effectLst/>
                          <a:latin typeface="+mn-ea"/>
                          <a:ea typeface="+mn-ea"/>
                        </a:rPr>
                        <a:t>事業実施前年度実績</a:t>
                      </a:r>
                      <a:endParaRPr lang="en-US" altLang="ja-JP" sz="1200" kern="100" dirty="0">
                        <a:effectLst/>
                        <a:latin typeface="+mn-ea"/>
                        <a:ea typeface="+mn-ea"/>
                      </a:endParaRPr>
                    </a:p>
                    <a:p>
                      <a:pPr algn="l">
                        <a:spcAft>
                          <a:spcPts val="0"/>
                        </a:spcAft>
                      </a:pPr>
                      <a:r>
                        <a:rPr lang="ja-JP" sz="1100" kern="100" dirty="0">
                          <a:effectLst/>
                          <a:latin typeface="+mn-ea"/>
                          <a:ea typeface="+mn-ea"/>
                        </a:rPr>
                        <a:t>（</a:t>
                      </a:r>
                      <a:r>
                        <a:rPr lang="ja-JP" altLang="en-US" sz="1100" kern="100" dirty="0">
                          <a:effectLst/>
                          <a:latin typeface="+mn-ea"/>
                          <a:ea typeface="+mn-ea"/>
                        </a:rPr>
                        <a:t>令和７年４</a:t>
                      </a:r>
                      <a:r>
                        <a:rPr lang="ja-JP" sz="1100" kern="100" dirty="0">
                          <a:effectLst/>
                          <a:latin typeface="+mn-ea"/>
                          <a:ea typeface="+mn-ea"/>
                        </a:rPr>
                        <a:t>月</a:t>
                      </a:r>
                      <a:r>
                        <a:rPr lang="ja-JP" altLang="en-US" sz="1100" kern="100" dirty="0">
                          <a:effectLst/>
                          <a:latin typeface="+mn-ea"/>
                          <a:ea typeface="+mn-ea"/>
                        </a:rPr>
                        <a:t>１</a:t>
                      </a:r>
                      <a:r>
                        <a:rPr lang="ja-JP" sz="1100" kern="100" dirty="0">
                          <a:effectLst/>
                          <a:latin typeface="+mn-ea"/>
                          <a:ea typeface="+mn-ea"/>
                        </a:rPr>
                        <a:t>日</a:t>
                      </a:r>
                      <a:endParaRPr lang="en-US" altLang="ja-JP" sz="1100" kern="100" dirty="0">
                        <a:effectLst/>
                        <a:latin typeface="+mn-ea"/>
                        <a:ea typeface="+mn-ea"/>
                      </a:endParaRPr>
                    </a:p>
                    <a:p>
                      <a:pPr algn="l">
                        <a:spcAft>
                          <a:spcPts val="0"/>
                        </a:spcAft>
                      </a:pPr>
                      <a:r>
                        <a:rPr lang="en-US" altLang="ja-JP" sz="1100" kern="100" dirty="0">
                          <a:effectLst/>
                          <a:latin typeface="+mn-ea"/>
                          <a:ea typeface="+mn-ea"/>
                        </a:rPr>
                        <a:t>  </a:t>
                      </a:r>
                      <a:r>
                        <a:rPr lang="ja-JP" sz="1100" kern="100" dirty="0">
                          <a:effectLst/>
                          <a:latin typeface="+mn-ea"/>
                          <a:ea typeface="+mn-ea"/>
                        </a:rPr>
                        <a:t>～</a:t>
                      </a:r>
                      <a:r>
                        <a:rPr lang="ja-JP" altLang="en-US" sz="1100" kern="100" dirty="0">
                          <a:effectLst/>
                          <a:latin typeface="+mn-ea"/>
                          <a:ea typeface="+mn-ea"/>
                        </a:rPr>
                        <a:t>令和８年３</a:t>
                      </a:r>
                      <a:r>
                        <a:rPr lang="ja-JP" sz="1100" kern="100" dirty="0">
                          <a:effectLst/>
                          <a:latin typeface="+mn-ea"/>
                          <a:ea typeface="+mn-ea"/>
                        </a:rPr>
                        <a:t>月</a:t>
                      </a:r>
                      <a:r>
                        <a:rPr lang="ja-JP" altLang="en-US" sz="1100" kern="100" dirty="0">
                          <a:effectLst/>
                          <a:latin typeface="+mn-ea"/>
                          <a:ea typeface="+mn-ea"/>
                        </a:rPr>
                        <a:t>３１</a:t>
                      </a:r>
                      <a:r>
                        <a:rPr lang="ja-JP" sz="1100" kern="100" dirty="0">
                          <a:effectLst/>
                          <a:latin typeface="+mn-ea"/>
                          <a:ea typeface="+mn-ea"/>
                        </a:rPr>
                        <a:t>日）</a:t>
                      </a:r>
                      <a:endParaRPr lang="ja-JP" sz="11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spcAft>
                          <a:spcPts val="0"/>
                        </a:spcAft>
                      </a:pPr>
                      <a:endParaRPr lang="ja-JP" sz="110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gridSpan="2">
                  <a:txBody>
                    <a:bodyPr/>
                    <a:lstStyle/>
                    <a:p>
                      <a:pPr algn="ctr">
                        <a:spcAft>
                          <a:spcPts val="0"/>
                        </a:spcAft>
                      </a:pPr>
                      <a:r>
                        <a:rPr lang="ja-JP" sz="1200" kern="100" dirty="0">
                          <a:effectLst/>
                          <a:latin typeface="+mn-ea"/>
                          <a:ea typeface="+mn-ea"/>
                        </a:rPr>
                        <a:t>事業実施年度計画</a:t>
                      </a:r>
                    </a:p>
                    <a:p>
                      <a:pPr algn="just">
                        <a:spcAft>
                          <a:spcPts val="0"/>
                        </a:spcAft>
                      </a:pPr>
                      <a:r>
                        <a:rPr lang="ja-JP" sz="1100" kern="100" dirty="0">
                          <a:effectLst/>
                          <a:latin typeface="+mn-ea"/>
                          <a:ea typeface="+mn-ea"/>
                        </a:rPr>
                        <a:t>（</a:t>
                      </a:r>
                      <a:r>
                        <a:rPr lang="ja-JP" altLang="en-US" sz="1100" kern="100" dirty="0">
                          <a:effectLst/>
                          <a:latin typeface="+mn-ea"/>
                          <a:ea typeface="+mn-ea"/>
                        </a:rPr>
                        <a:t>令和８年４</a:t>
                      </a:r>
                      <a:r>
                        <a:rPr lang="ja-JP" sz="1100" kern="100" dirty="0">
                          <a:effectLst/>
                          <a:latin typeface="+mn-ea"/>
                          <a:ea typeface="+mn-ea"/>
                        </a:rPr>
                        <a:t>月１日</a:t>
                      </a:r>
                      <a:endParaRPr lang="en-US" altLang="ja-JP" sz="1100" kern="100" dirty="0">
                        <a:effectLst/>
                        <a:latin typeface="+mn-ea"/>
                        <a:ea typeface="+mn-ea"/>
                      </a:endParaRPr>
                    </a:p>
                    <a:p>
                      <a:pPr algn="just">
                        <a:spcAft>
                          <a:spcPts val="0"/>
                        </a:spcAft>
                      </a:pPr>
                      <a:r>
                        <a:rPr lang="ja-JP" altLang="en-US" sz="1100" kern="100">
                          <a:effectLst/>
                          <a:latin typeface="+mn-ea"/>
                          <a:ea typeface="+mn-ea"/>
                        </a:rPr>
                        <a:t>　</a:t>
                      </a:r>
                      <a:r>
                        <a:rPr lang="ja-JP" sz="1100" kern="100">
                          <a:effectLst/>
                          <a:latin typeface="+mn-ea"/>
                          <a:ea typeface="+mn-ea"/>
                        </a:rPr>
                        <a:t>～</a:t>
                      </a:r>
                      <a:r>
                        <a:rPr lang="ja-JP" altLang="en-US" sz="1100" kern="100">
                          <a:effectLst/>
                          <a:latin typeface="+mn-ea"/>
                          <a:ea typeface="+mn-ea"/>
                        </a:rPr>
                        <a:t>令和９年</a:t>
                      </a:r>
                      <a:r>
                        <a:rPr lang="ja-JP" sz="1100" kern="100" dirty="0">
                          <a:effectLst/>
                          <a:latin typeface="+mn-ea"/>
                          <a:ea typeface="+mn-ea"/>
                        </a:rPr>
                        <a:t>３月</a:t>
                      </a:r>
                      <a:r>
                        <a:rPr lang="ja-JP" altLang="en-US" sz="1100" kern="100" dirty="0">
                          <a:effectLst/>
                          <a:latin typeface="+mn-ea"/>
                          <a:ea typeface="+mn-ea"/>
                        </a:rPr>
                        <a:t>３１</a:t>
                      </a:r>
                      <a:r>
                        <a:rPr lang="ja-JP" sz="1100" kern="100" dirty="0">
                          <a:effectLst/>
                          <a:latin typeface="+mn-ea"/>
                          <a:ea typeface="+mn-ea"/>
                        </a:rPr>
                        <a:t>日）</a:t>
                      </a:r>
                      <a:endParaRPr lang="ja-JP" sz="11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just">
                        <a:spcAft>
                          <a:spcPts val="0"/>
                        </a:spcAft>
                      </a:pPr>
                      <a:endParaRPr lang="ja-JP" sz="11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spcAft>
                          <a:spcPts val="0"/>
                        </a:spcAft>
                      </a:pPr>
                      <a:r>
                        <a:rPr lang="ja-JP" sz="1200" kern="100" dirty="0">
                          <a:effectLst/>
                        </a:rPr>
                        <a:t>雇用者数の増加</a:t>
                      </a:r>
                    </a:p>
                    <a:p>
                      <a:pPr algn="ctr">
                        <a:spcAft>
                          <a:spcPts val="0"/>
                        </a:spcAft>
                      </a:pPr>
                      <a:r>
                        <a:rPr lang="en-US" sz="1200" kern="100" dirty="0">
                          <a:effectLst/>
                        </a:rPr>
                        <a:t>E-C</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2877893"/>
                  </a:ext>
                </a:extLst>
              </a:tr>
              <a:tr h="480921">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ja-JP" sz="1200" kern="100" dirty="0">
                          <a:effectLst/>
                        </a:rPr>
                        <a:t>雇用人数</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ポイント</a:t>
                      </a:r>
                    </a:p>
                    <a:p>
                      <a:pPr algn="ctr">
                        <a:spcAft>
                          <a:spcPts val="0"/>
                        </a:spcAft>
                      </a:pPr>
                      <a:r>
                        <a:rPr lang="en-US" sz="1200" kern="100" dirty="0">
                          <a:effectLst/>
                        </a:rPr>
                        <a:t>B</a:t>
                      </a:r>
                      <a:r>
                        <a:rPr lang="ja-JP" sz="1200" kern="100" dirty="0">
                          <a:effectLst/>
                        </a:rPr>
                        <a:t>×</a:t>
                      </a:r>
                      <a:r>
                        <a:rPr lang="en-US" sz="1200" kern="100" dirty="0">
                          <a:effectLst/>
                        </a:rPr>
                        <a:t>A</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雇用人数</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a:effectLst/>
                        </a:rPr>
                        <a:t>ポイント</a:t>
                      </a:r>
                    </a:p>
                    <a:p>
                      <a:pPr algn="ctr">
                        <a:spcAft>
                          <a:spcPts val="0"/>
                        </a:spcAft>
                      </a:pPr>
                      <a:r>
                        <a:rPr lang="en-US" sz="1200" kern="100">
                          <a:effectLst/>
                        </a:rPr>
                        <a:t>D</a:t>
                      </a:r>
                      <a:r>
                        <a:rPr lang="ja-JP" sz="1200" kern="100">
                          <a:effectLst/>
                        </a:rPr>
                        <a:t>×</a:t>
                      </a:r>
                      <a:r>
                        <a:rPr lang="en-US" sz="1200" kern="100">
                          <a:effectLst/>
                        </a:rPr>
                        <a:t>A</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4159671030"/>
                  </a:ext>
                </a:extLst>
              </a:tr>
              <a:tr h="224789">
                <a:tc>
                  <a:txBody>
                    <a:bodyPr/>
                    <a:lstStyle/>
                    <a:p>
                      <a:pPr algn="ctr">
                        <a:spcAft>
                          <a:spcPts val="0"/>
                        </a:spcAft>
                      </a:pPr>
                      <a:r>
                        <a:rPr lang="ja-JP" sz="1200" b="0" kern="100" dirty="0">
                          <a:effectLst/>
                        </a:rPr>
                        <a:t>常雇い</a:t>
                      </a:r>
                      <a:r>
                        <a:rPr lang="en-US" altLang="ja-JP" sz="1200" b="0" kern="100" dirty="0">
                          <a:effectLst/>
                        </a:rPr>
                        <a:t>(※</a:t>
                      </a:r>
                      <a:r>
                        <a:rPr lang="ja-JP" altLang="en-US" sz="1200" b="0" kern="100" dirty="0">
                          <a:effectLst/>
                        </a:rPr>
                        <a:t>１</a:t>
                      </a:r>
                      <a:r>
                        <a:rPr lang="en-US" altLang="ja-JP" sz="1200" b="0" kern="100" dirty="0">
                          <a:effectLst/>
                        </a:rPr>
                        <a:t>)</a:t>
                      </a:r>
                      <a:endParaRPr lang="ja-JP" sz="1200" b="0" kern="100" dirty="0">
                        <a:solidFill>
                          <a:srgbClr val="00206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0" dirty="0">
                          <a:effectLst/>
                        </a:rPr>
                        <a:t>５点／人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１人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a:effectLst/>
                        </a:rPr>
                        <a:t>５点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２人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100">
                          <a:effectLst/>
                        </a:rPr>
                        <a:t>１０</a:t>
                      </a:r>
                      <a:r>
                        <a:rPr lang="ja-JP" sz="1200" kern="100">
                          <a:effectLst/>
                        </a:rPr>
                        <a:t>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100" dirty="0">
                          <a:effectLst/>
                        </a:rPr>
                        <a:t>　</a:t>
                      </a:r>
                      <a:r>
                        <a:rPr lang="ja-JP" altLang="en-US" sz="1200" kern="100" baseline="0" dirty="0">
                          <a:effectLst/>
                        </a:rPr>
                        <a:t> </a:t>
                      </a:r>
                      <a:r>
                        <a:rPr lang="ja-JP" sz="1200" kern="100" dirty="0">
                          <a:effectLst/>
                        </a:rPr>
                        <a:t>５点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0886522"/>
                  </a:ext>
                </a:extLst>
              </a:tr>
              <a:tr h="224789">
                <a:tc>
                  <a:txBody>
                    <a:bodyPr/>
                    <a:lstStyle/>
                    <a:p>
                      <a:pPr algn="ctr">
                        <a:spcAft>
                          <a:spcPts val="0"/>
                        </a:spcAft>
                      </a:pPr>
                      <a:r>
                        <a:rPr lang="ja-JP" sz="1200" b="0" kern="100" dirty="0">
                          <a:effectLst/>
                        </a:rPr>
                        <a:t>臨時雇い</a:t>
                      </a:r>
                      <a:r>
                        <a:rPr lang="en-US" altLang="ja-JP" sz="1200" b="0" kern="100" dirty="0">
                          <a:effectLst/>
                        </a:rPr>
                        <a:t>(※</a:t>
                      </a:r>
                      <a:r>
                        <a:rPr lang="ja-JP" altLang="en-US" sz="1200" b="0" kern="100" dirty="0">
                          <a:effectLst/>
                        </a:rPr>
                        <a:t>２</a:t>
                      </a:r>
                      <a:r>
                        <a:rPr lang="en-US" altLang="ja-JP" sz="1200" b="0" kern="100" dirty="0">
                          <a:effectLst/>
                        </a:rPr>
                        <a:t>)</a:t>
                      </a:r>
                      <a:endParaRPr lang="ja-JP" sz="1200" b="0" kern="100" dirty="0">
                        <a:solidFill>
                          <a:srgbClr val="00206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0" dirty="0">
                          <a:effectLst/>
                        </a:rPr>
                        <a:t>３点／人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２人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a:effectLst/>
                        </a:rPr>
                        <a:t>６点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１人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a:effectLst/>
                        </a:rPr>
                        <a:t>３点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－３点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9095496"/>
                  </a:ext>
                </a:extLst>
              </a:tr>
              <a:tr h="215082">
                <a:tc>
                  <a:txBody>
                    <a:bodyPr/>
                    <a:lstStyle/>
                    <a:p>
                      <a:pPr algn="ctr">
                        <a:spcAft>
                          <a:spcPts val="0"/>
                        </a:spcAft>
                      </a:pPr>
                      <a:r>
                        <a:rPr lang="ja-JP" sz="1200" b="0" kern="100" dirty="0">
                          <a:effectLst/>
                        </a:rPr>
                        <a:t>特定技能外国人</a:t>
                      </a:r>
                      <a:endParaRPr lang="ja-JP" sz="1200" b="0" kern="100" dirty="0">
                        <a:solidFill>
                          <a:srgbClr val="00206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0" dirty="0">
                          <a:effectLst/>
                        </a:rPr>
                        <a:t>５点／人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０人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０点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１人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a:effectLst/>
                        </a:rPr>
                        <a:t>５点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1200" kern="100" dirty="0">
                          <a:effectLst/>
                        </a:rPr>
                        <a:t>    </a:t>
                      </a:r>
                      <a:r>
                        <a:rPr lang="ja-JP" sz="1200" kern="100" dirty="0">
                          <a:effectLst/>
                        </a:rPr>
                        <a:t>５点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0510201"/>
                  </a:ext>
                </a:extLst>
              </a:tr>
              <a:tr h="221124">
                <a:tc>
                  <a:txBody>
                    <a:bodyPr/>
                    <a:lstStyle/>
                    <a:p>
                      <a:pPr algn="ctr">
                        <a:spcAft>
                          <a:spcPts val="0"/>
                        </a:spcAft>
                      </a:pPr>
                      <a:r>
                        <a:rPr lang="ja-JP" sz="1200" b="0" kern="100" dirty="0">
                          <a:effectLst/>
                        </a:rPr>
                        <a:t>外国人技能実習生</a:t>
                      </a:r>
                      <a:endParaRPr lang="ja-JP" sz="1200" b="0" kern="100" dirty="0">
                        <a:solidFill>
                          <a:srgbClr val="00206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0" dirty="0">
                          <a:effectLst/>
                        </a:rPr>
                        <a:t>４点／人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１人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a:effectLst/>
                        </a:rPr>
                        <a:t>４点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０人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a:effectLst/>
                        </a:rPr>
                        <a:t>０点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－４点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2149212"/>
                  </a:ext>
                </a:extLst>
              </a:tr>
              <a:tr h="221124">
                <a:tc>
                  <a:txBody>
                    <a:bodyPr/>
                    <a:lstStyle/>
                    <a:p>
                      <a:pPr algn="ctr">
                        <a:spcAft>
                          <a:spcPts val="0"/>
                        </a:spcAft>
                      </a:pPr>
                      <a:r>
                        <a:rPr lang="ja-JP" altLang="en-US" sz="1200" b="0" kern="100" dirty="0">
                          <a:solidFill>
                            <a:schemeClr val="tx1"/>
                          </a:solidFill>
                          <a:effectLst/>
                          <a:latin typeface="+mn-ea"/>
                          <a:ea typeface="+mn-ea"/>
                          <a:cs typeface="Times New Roman" panose="02020603050405020304" pitchFamily="18" charset="0"/>
                        </a:rPr>
                        <a:t>農福連携（</a:t>
                      </a:r>
                      <a:r>
                        <a:rPr lang="en-US" altLang="ja-JP" sz="1200" b="0" kern="100" dirty="0">
                          <a:solidFill>
                            <a:schemeClr val="tx1"/>
                          </a:solidFill>
                          <a:effectLst/>
                          <a:latin typeface="+mn-ea"/>
                          <a:ea typeface="+mn-ea"/>
                          <a:cs typeface="Times New Roman" panose="02020603050405020304" pitchFamily="18" charset="0"/>
                        </a:rPr>
                        <a:t>※</a:t>
                      </a:r>
                      <a:r>
                        <a:rPr lang="ja-JP" altLang="en-US" sz="1200" b="0" kern="100" dirty="0">
                          <a:solidFill>
                            <a:schemeClr val="tx1"/>
                          </a:solidFill>
                          <a:effectLst/>
                          <a:latin typeface="+mn-ea"/>
                          <a:ea typeface="+mn-ea"/>
                          <a:cs typeface="Times New Roman" panose="02020603050405020304" pitchFamily="18" charset="0"/>
                        </a:rPr>
                        <a:t>３）</a:t>
                      </a:r>
                      <a:endParaRPr lang="ja-JP" sz="1200" b="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100" dirty="0">
                          <a:effectLst/>
                          <a:latin typeface="+mn-ea"/>
                          <a:ea typeface="+mn-ea"/>
                          <a:cs typeface="Times New Roman" panose="02020603050405020304" pitchFamily="18" charset="0"/>
                        </a:rPr>
                        <a:t>３点／</a:t>
                      </a:r>
                      <a:r>
                        <a:rPr lang="en-US" altLang="ja-JP" sz="1200" kern="100" dirty="0">
                          <a:effectLst/>
                          <a:latin typeface="+mn-ea"/>
                          <a:ea typeface="+mn-ea"/>
                          <a:cs typeface="Times New Roman" panose="02020603050405020304" pitchFamily="18" charset="0"/>
                        </a:rPr>
                        <a:t>31</a:t>
                      </a:r>
                      <a:r>
                        <a:rPr lang="ja-JP" altLang="en-US" sz="1200" kern="100" dirty="0">
                          <a:effectLst/>
                          <a:latin typeface="+mn-ea"/>
                          <a:ea typeface="+mn-ea"/>
                          <a:cs typeface="Times New Roman" panose="02020603050405020304" pitchFamily="18" charset="0"/>
                        </a:rPr>
                        <a:t>日</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100" dirty="0">
                          <a:effectLst/>
                          <a:latin typeface="+mn-ea"/>
                          <a:ea typeface="+mn-ea"/>
                          <a:cs typeface="Times New Roman" panose="02020603050405020304" pitchFamily="18" charset="0"/>
                        </a:rPr>
                        <a:t>０件</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100" dirty="0">
                          <a:effectLst/>
                          <a:latin typeface="+mn-ea"/>
                          <a:ea typeface="+mn-ea"/>
                          <a:cs typeface="Times New Roman" panose="02020603050405020304" pitchFamily="18" charset="0"/>
                        </a:rPr>
                        <a:t>０点</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100" dirty="0">
                          <a:effectLst/>
                          <a:latin typeface="+mn-ea"/>
                          <a:ea typeface="+mn-ea"/>
                          <a:cs typeface="Times New Roman" panose="02020603050405020304" pitchFamily="18" charset="0"/>
                        </a:rPr>
                        <a:t>１件</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100" dirty="0">
                          <a:effectLst/>
                          <a:latin typeface="+mn-ea"/>
                          <a:ea typeface="+mn-ea"/>
                          <a:cs typeface="Times New Roman" panose="02020603050405020304" pitchFamily="18" charset="0"/>
                        </a:rPr>
                        <a:t>３点</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100" dirty="0">
                          <a:effectLst/>
                          <a:latin typeface="+mn-ea"/>
                          <a:ea typeface="+mn-ea"/>
                          <a:cs typeface="Times New Roman" panose="02020603050405020304" pitchFamily="18" charset="0"/>
                        </a:rPr>
                        <a:t>３点</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9164595"/>
                  </a:ext>
                </a:extLst>
              </a:tr>
              <a:tr h="334591">
                <a:tc>
                  <a:txBody>
                    <a:bodyPr/>
                    <a:lstStyle/>
                    <a:p>
                      <a:pPr algn="ctr">
                        <a:spcAft>
                          <a:spcPts val="0"/>
                        </a:spcAft>
                      </a:pPr>
                      <a:r>
                        <a:rPr lang="ja-JP" sz="1200" b="0" kern="100" dirty="0">
                          <a:effectLst/>
                        </a:rPr>
                        <a:t>合　　計</a:t>
                      </a:r>
                      <a:endParaRPr lang="ja-JP" sz="1200" b="0" kern="100" dirty="0">
                        <a:solidFill>
                          <a:srgbClr val="00206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kern="100" dirty="0">
                          <a:effectLst/>
                        </a:rPr>
                        <a:t>１５</a:t>
                      </a:r>
                      <a:r>
                        <a:rPr lang="ja-JP" sz="1200" kern="100" dirty="0">
                          <a:effectLst/>
                        </a:rPr>
                        <a:t>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　</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200" kern="100" dirty="0">
                          <a:effectLst/>
                        </a:rPr>
                        <a:t>　</a:t>
                      </a:r>
                      <a:r>
                        <a:rPr lang="ja-JP" altLang="en-US" sz="1200" kern="100" dirty="0">
                          <a:effectLst/>
                        </a:rPr>
                        <a:t>２１</a:t>
                      </a:r>
                      <a:r>
                        <a:rPr lang="ja-JP" sz="1200" kern="100" dirty="0">
                          <a:effectLst/>
                        </a:rPr>
                        <a:t>点</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altLang="en-US" sz="1200" b="1" kern="100" dirty="0">
                          <a:solidFill>
                            <a:srgbClr val="FF0000"/>
                          </a:solidFill>
                          <a:effectLst/>
                        </a:rPr>
                        <a:t>    ６点</a:t>
                      </a:r>
                      <a:endParaRPr lang="ja-JP" sz="1200" b="1" kern="100" dirty="0">
                        <a:solidFill>
                          <a:srgbClr val="FF000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6610473"/>
                  </a:ext>
                </a:extLst>
              </a:tr>
            </a:tbl>
          </a:graphicData>
        </a:graphic>
      </p:graphicFrame>
      <p:sp>
        <p:nvSpPr>
          <p:cNvPr id="20" name="テキスト ボックス 19"/>
          <p:cNvSpPr txBox="1"/>
          <p:nvPr/>
        </p:nvSpPr>
        <p:spPr>
          <a:xfrm>
            <a:off x="207804" y="4471800"/>
            <a:ext cx="6474815" cy="1138773"/>
          </a:xfrm>
          <a:prstGeom prst="rect">
            <a:avLst/>
          </a:prstGeom>
          <a:solidFill>
            <a:schemeClr val="accent6">
              <a:lumMod val="20000"/>
              <a:lumOff val="80000"/>
              <a:alpha val="69000"/>
            </a:schemeClr>
          </a:solidFill>
        </p:spPr>
        <p:txBody>
          <a:bodyPr wrap="square" rtlCol="0">
            <a:spAutoFit/>
          </a:bodyPr>
          <a:lstStyle/>
          <a:p>
            <a:r>
              <a:rPr lang="ja-JP" altLang="en-US" sz="1400" dirty="0"/>
              <a:t>　雇用人数に下表の被雇用者の区分毎に設定されたポイントを乗じた値の合計が、前年度より増加することを「雇用数の増加」とします。</a:t>
            </a:r>
            <a:endParaRPr lang="en-US" altLang="ja-JP" sz="1400" dirty="0"/>
          </a:p>
          <a:p>
            <a:r>
              <a:rPr lang="ja-JP" altLang="en-US" sz="1400" dirty="0"/>
              <a:t>　　なお、カウントできる被雇用者は、書面で雇用契約を締結</a:t>
            </a:r>
            <a:r>
              <a:rPr lang="en-US" altLang="ja-JP" sz="1400" baseline="30000" dirty="0"/>
              <a:t>※</a:t>
            </a:r>
            <a:r>
              <a:rPr lang="ja-JP" altLang="en-US" sz="1400" dirty="0"/>
              <a:t>している人に限ります。</a:t>
            </a:r>
            <a:endParaRPr lang="en-US" altLang="ja-JP" sz="1400" dirty="0"/>
          </a:p>
          <a:p>
            <a:r>
              <a:rPr lang="ja-JP" altLang="en-US" sz="1400" dirty="0"/>
              <a:t>　</a:t>
            </a:r>
            <a:r>
              <a:rPr lang="en-US" altLang="ja-JP" sz="1200" dirty="0"/>
              <a:t>※</a:t>
            </a:r>
            <a:r>
              <a:rPr lang="ja-JP" altLang="en-US" sz="1200" dirty="0"/>
              <a:t>雇用契約書（雇用主及び被雇用者両者の署名又は押印があるもの）をいう。または労働条件</a:t>
            </a:r>
            <a:endParaRPr lang="en-US" altLang="ja-JP" sz="1200" dirty="0"/>
          </a:p>
          <a:p>
            <a:r>
              <a:rPr lang="ja-JP" altLang="en-US" sz="1200" dirty="0"/>
              <a:t>　　通知書（雇用主が被雇用者へ通知するもの）も可とする。</a:t>
            </a:r>
            <a:endParaRPr lang="en-US" altLang="ja-JP" sz="1200" dirty="0"/>
          </a:p>
        </p:txBody>
      </p:sp>
      <p:sp>
        <p:nvSpPr>
          <p:cNvPr id="22" name="テキスト ボックス 21"/>
          <p:cNvSpPr txBox="1"/>
          <p:nvPr/>
        </p:nvSpPr>
        <p:spPr>
          <a:xfrm>
            <a:off x="207804" y="5782162"/>
            <a:ext cx="6270989" cy="461665"/>
          </a:xfrm>
          <a:prstGeom prst="rect">
            <a:avLst/>
          </a:prstGeom>
          <a:noFill/>
        </p:spPr>
        <p:txBody>
          <a:bodyPr wrap="square" rtlCol="0">
            <a:spAutoFit/>
          </a:bodyPr>
          <a:lstStyle/>
          <a:p>
            <a:r>
              <a:rPr lang="ja-JP" altLang="en-US" sz="1200" dirty="0"/>
              <a:t>・</a:t>
            </a:r>
            <a:r>
              <a:rPr lang="ja-JP" altLang="ja-JP" sz="1200" dirty="0"/>
              <a:t>事業実施前年度実績：常雇い１名、臨時雇い２名、外国人技能実習生１名</a:t>
            </a:r>
          </a:p>
          <a:p>
            <a:r>
              <a:rPr lang="ja-JP" altLang="en-US" sz="1200" dirty="0"/>
              <a:t>・</a:t>
            </a:r>
            <a:r>
              <a:rPr lang="ja-JP" altLang="ja-JP" sz="1200" dirty="0"/>
              <a:t>事業実施年度計画：常雇い２名、臨時雇い</a:t>
            </a:r>
            <a:r>
              <a:rPr lang="ja-JP" altLang="en-US" sz="1200" dirty="0"/>
              <a:t>１</a:t>
            </a:r>
            <a:r>
              <a:rPr lang="ja-JP" altLang="ja-JP" sz="1200" dirty="0"/>
              <a:t>名、特定技能外国人１名</a:t>
            </a:r>
            <a:r>
              <a:rPr lang="ja-JP" altLang="en-US" sz="1200" dirty="0"/>
              <a:t>、農福連携の取組１件</a:t>
            </a:r>
            <a:endParaRPr lang="ja-JP" altLang="ja-JP" sz="1200" dirty="0"/>
          </a:p>
        </p:txBody>
      </p:sp>
      <p:sp>
        <p:nvSpPr>
          <p:cNvPr id="28" name="テキスト ボックス 27"/>
          <p:cNvSpPr txBox="1"/>
          <p:nvPr/>
        </p:nvSpPr>
        <p:spPr>
          <a:xfrm>
            <a:off x="-22777" y="5541482"/>
            <a:ext cx="3700203" cy="307777"/>
          </a:xfrm>
          <a:prstGeom prst="rect">
            <a:avLst/>
          </a:prstGeom>
          <a:noFill/>
        </p:spPr>
        <p:txBody>
          <a:bodyPr wrap="square" rtlCol="0">
            <a:spAutoFit/>
          </a:bodyPr>
          <a:lstStyle/>
          <a:p>
            <a:r>
              <a:rPr lang="ja-JP" altLang="en-US" sz="1400" dirty="0">
                <a:solidFill>
                  <a:srgbClr val="0000FF"/>
                </a:solidFill>
                <a:latin typeface="HG丸ｺﾞｼｯｸM-PRO" pitchFamily="50" charset="-128"/>
                <a:ea typeface="HG丸ｺﾞｼｯｸM-PRO" pitchFamily="50" charset="-128"/>
              </a:rPr>
              <a:t>　</a:t>
            </a:r>
            <a:r>
              <a:rPr lang="ja-JP" altLang="en-US" sz="1400" b="1" dirty="0">
                <a:solidFill>
                  <a:srgbClr val="FF0066"/>
                </a:solidFill>
                <a:latin typeface="HG丸ｺﾞｼｯｸM-PRO" pitchFamily="50" charset="-128"/>
                <a:ea typeface="HG丸ｺﾞｼｯｸM-PRO" pitchFamily="50" charset="-128"/>
              </a:rPr>
              <a:t>雇用数の増加の計算（例）</a:t>
            </a:r>
            <a:endParaRPr kumimoji="1" lang="ja-JP" altLang="en-US" sz="1400" b="1" dirty="0">
              <a:ln w="6350">
                <a:noFill/>
              </a:ln>
              <a:solidFill>
                <a:srgbClr val="FF0066"/>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29" name="正方形/長方形 28"/>
          <p:cNvSpPr/>
          <p:nvPr/>
        </p:nvSpPr>
        <p:spPr>
          <a:xfrm>
            <a:off x="4819149" y="8441143"/>
            <a:ext cx="2395811" cy="121549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altLang="en-US" sz="900" kern="100" dirty="0">
                <a:solidFill>
                  <a:srgbClr val="FF0000"/>
                </a:solidFill>
                <a:effectLst/>
                <a:latin typeface="+mn-ea"/>
                <a:cs typeface="Times New Roman" panose="02020603050405020304" pitchFamily="18" charset="0"/>
              </a:rPr>
              <a:t>　　　　　　　↑　</a:t>
            </a:r>
            <a:r>
              <a:rPr lang="ja-JP" altLang="en-US" sz="900" kern="100" dirty="0">
                <a:effectLst/>
                <a:latin typeface="+mn-ea"/>
                <a:cs typeface="Times New Roman" panose="02020603050405020304" pitchFamily="18" charset="0"/>
              </a:rPr>
              <a:t>　　　　　　　　　　　　　　　　　　　　　　　　　</a:t>
            </a:r>
            <a:r>
              <a:rPr lang="ja-JP" altLang="en-US" sz="900" kern="100" dirty="0">
                <a:latin typeface="+mn-ea"/>
                <a:cs typeface="Times New Roman" panose="02020603050405020304" pitchFamily="18" charset="0"/>
              </a:rPr>
              <a:t>　　　　　　　　　</a:t>
            </a:r>
            <a:r>
              <a:rPr lang="ja-JP" altLang="en-US" sz="900" b="1" kern="100" dirty="0">
                <a:solidFill>
                  <a:srgbClr val="FF0000"/>
                </a:solidFill>
                <a:effectLst/>
                <a:latin typeface="+mn-ea"/>
                <a:cs typeface="Times New Roman" panose="02020603050405020304" pitchFamily="18" charset="0"/>
              </a:rPr>
              <a:t>　</a:t>
            </a:r>
            <a:endParaRPr lang="en-US" altLang="ja-JP" sz="900" b="1" kern="100" dirty="0">
              <a:solidFill>
                <a:srgbClr val="FF0000"/>
              </a:solidFill>
              <a:effectLst/>
              <a:latin typeface="+mn-ea"/>
              <a:cs typeface="Times New Roman" panose="02020603050405020304" pitchFamily="18" charset="0"/>
            </a:endParaRPr>
          </a:p>
          <a:p>
            <a:pPr>
              <a:spcAft>
                <a:spcPts val="0"/>
              </a:spcAft>
            </a:pPr>
            <a:r>
              <a:rPr lang="ja-JP" altLang="en-US" sz="900" b="1" kern="100" dirty="0">
                <a:solidFill>
                  <a:srgbClr val="FF0000"/>
                </a:solidFill>
                <a:effectLst/>
                <a:latin typeface="+mn-ea"/>
                <a:cs typeface="Times New Roman" panose="02020603050405020304" pitchFamily="18" charset="0"/>
              </a:rPr>
              <a:t>　</a:t>
            </a:r>
            <a:r>
              <a:rPr lang="ja-JP" sz="900" b="1" kern="100" dirty="0">
                <a:solidFill>
                  <a:srgbClr val="FF0000"/>
                </a:solidFill>
                <a:effectLst/>
                <a:latin typeface="+mn-ea"/>
                <a:cs typeface="Times New Roman" panose="02020603050405020304" pitchFamily="18" charset="0"/>
              </a:rPr>
              <a:t>この</a:t>
            </a:r>
            <a:r>
              <a:rPr lang="en-US" sz="900" b="1" kern="100" dirty="0">
                <a:solidFill>
                  <a:srgbClr val="FF0000"/>
                </a:solidFill>
                <a:effectLst/>
                <a:latin typeface="+mn-ea"/>
                <a:cs typeface="Times New Roman" panose="02020603050405020304" pitchFamily="18" charset="0"/>
              </a:rPr>
              <a:t>F</a:t>
            </a:r>
            <a:r>
              <a:rPr lang="ja-JP" sz="900" b="1" kern="100" dirty="0">
                <a:solidFill>
                  <a:srgbClr val="FF0000"/>
                </a:solidFill>
                <a:effectLst/>
                <a:latin typeface="+mn-ea"/>
                <a:cs typeface="Times New Roman" panose="02020603050405020304" pitchFamily="18" charset="0"/>
              </a:rPr>
              <a:t>列の合計値がプラスとなる</a:t>
            </a:r>
            <a:r>
              <a:rPr lang="ja-JP" altLang="en-US" sz="900" b="1" kern="100" dirty="0">
                <a:solidFill>
                  <a:srgbClr val="FF0000"/>
                </a:solidFill>
                <a:effectLst/>
                <a:latin typeface="+mn-ea"/>
                <a:cs typeface="Times New Roman" panose="02020603050405020304" pitchFamily="18" charset="0"/>
              </a:rPr>
              <a:t>こ</a:t>
            </a:r>
            <a:r>
              <a:rPr lang="ja-JP" sz="900" b="1" kern="100" dirty="0">
                <a:solidFill>
                  <a:srgbClr val="FF0000"/>
                </a:solidFill>
                <a:effectLst/>
                <a:latin typeface="+mn-ea"/>
                <a:cs typeface="Times New Roman" panose="02020603050405020304" pitchFamily="18" charset="0"/>
              </a:rPr>
              <a:t>と</a:t>
            </a:r>
            <a:r>
              <a:rPr lang="en-US" altLang="ja-JP" sz="900" b="1" kern="100" dirty="0">
                <a:solidFill>
                  <a:srgbClr val="FF0000"/>
                </a:solidFill>
                <a:effectLst/>
                <a:latin typeface="+mn-ea"/>
                <a:cs typeface="Times New Roman" panose="02020603050405020304" pitchFamily="18" charset="0"/>
              </a:rPr>
              <a:t> </a:t>
            </a:r>
            <a:endParaRPr lang="ja-JP" sz="900" b="1" kern="100" dirty="0">
              <a:solidFill>
                <a:srgbClr val="FF0000"/>
              </a:solidFill>
              <a:effectLst/>
              <a:latin typeface="+mn-ea"/>
              <a:cs typeface="Times New Roman" panose="02020603050405020304" pitchFamily="18" charset="0"/>
            </a:endParaRPr>
          </a:p>
        </p:txBody>
      </p:sp>
      <p:sp>
        <p:nvSpPr>
          <p:cNvPr id="18" name="テキスト ボックス 17"/>
          <p:cNvSpPr txBox="1"/>
          <p:nvPr/>
        </p:nvSpPr>
        <p:spPr>
          <a:xfrm>
            <a:off x="63939" y="9147896"/>
            <a:ext cx="6789644" cy="861774"/>
          </a:xfrm>
          <a:prstGeom prst="rect">
            <a:avLst/>
          </a:prstGeom>
          <a:noFill/>
        </p:spPr>
        <p:txBody>
          <a:bodyPr wrap="square" rtlCol="0">
            <a:spAutoFit/>
          </a:bodyPr>
          <a:lstStyle/>
          <a:p>
            <a:pPr>
              <a:lnSpc>
                <a:spcPts val="1200"/>
              </a:lnSpc>
            </a:pPr>
            <a:r>
              <a:rPr lang="en-US" altLang="ja-JP" sz="1000" dirty="0">
                <a:latin typeface="+mn-ea"/>
              </a:rPr>
              <a:t>※</a:t>
            </a:r>
            <a:r>
              <a:rPr lang="ja-JP" altLang="en-US" sz="1000" dirty="0">
                <a:latin typeface="+mn-ea"/>
              </a:rPr>
              <a:t>１　</a:t>
            </a:r>
            <a:r>
              <a:rPr lang="ja-JP" altLang="ja-JP" sz="1000" dirty="0">
                <a:latin typeface="+mn-ea"/>
              </a:rPr>
              <a:t>期間の定めがない</a:t>
            </a:r>
            <a:r>
              <a:rPr lang="ja-JP" altLang="en-US" sz="1000" dirty="0">
                <a:latin typeface="+mn-ea"/>
              </a:rPr>
              <a:t>又</a:t>
            </a:r>
            <a:r>
              <a:rPr lang="ja-JP" altLang="ja-JP" sz="1000" dirty="0">
                <a:latin typeface="+mn-ea"/>
              </a:rPr>
              <a:t>は１年以上の期間の雇用契約を締結し、かつ、週の所定労働時間が</a:t>
            </a:r>
            <a:r>
              <a:rPr lang="ja-JP" altLang="en-US" sz="1000" dirty="0">
                <a:latin typeface="+mn-ea"/>
              </a:rPr>
              <a:t>２０</a:t>
            </a:r>
            <a:r>
              <a:rPr lang="ja-JP" altLang="ja-JP" sz="1000" dirty="0">
                <a:latin typeface="+mn-ea"/>
              </a:rPr>
              <a:t>時間以上である被雇用者</a:t>
            </a:r>
          </a:p>
          <a:p>
            <a:pPr>
              <a:lnSpc>
                <a:spcPts val="1200"/>
              </a:lnSpc>
            </a:pPr>
            <a:r>
              <a:rPr lang="en-US" altLang="ja-JP" sz="1000" dirty="0">
                <a:latin typeface="+mn-ea"/>
              </a:rPr>
              <a:t>※</a:t>
            </a:r>
            <a:r>
              <a:rPr lang="ja-JP" altLang="en-US" sz="1000" dirty="0">
                <a:latin typeface="+mn-ea"/>
              </a:rPr>
              <a:t>２　３１</a:t>
            </a:r>
            <a:r>
              <a:rPr lang="ja-JP" altLang="ja-JP" sz="1000" dirty="0">
                <a:latin typeface="+mn-ea"/>
              </a:rPr>
              <a:t>日以上１年未満の期間の雇用契約を締結し、かつ、週の所定労働時間が</a:t>
            </a:r>
            <a:r>
              <a:rPr lang="ja-JP" altLang="en-US" sz="1000" dirty="0">
                <a:latin typeface="+mn-ea"/>
              </a:rPr>
              <a:t>２０</a:t>
            </a:r>
            <a:r>
              <a:rPr lang="ja-JP" altLang="ja-JP" sz="1000" dirty="0">
                <a:latin typeface="+mn-ea"/>
              </a:rPr>
              <a:t>時間以上である被雇用者</a:t>
            </a:r>
            <a:endParaRPr lang="en-US" altLang="ja-JP" sz="1000" dirty="0">
              <a:latin typeface="+mn-ea"/>
            </a:endParaRPr>
          </a:p>
          <a:p>
            <a:pPr>
              <a:lnSpc>
                <a:spcPts val="1200"/>
              </a:lnSpc>
            </a:pPr>
            <a:r>
              <a:rPr lang="en-US" altLang="ja-JP" sz="1000" dirty="0">
                <a:latin typeface="+mn-ea"/>
              </a:rPr>
              <a:t>※</a:t>
            </a:r>
            <a:r>
              <a:rPr lang="ja-JP" altLang="en-US" sz="1000" dirty="0">
                <a:latin typeface="+mn-ea"/>
              </a:rPr>
              <a:t>３　農福連携のうち福祉事業者等に農作業の一部等を委託し、事業実施主体の営農活動に障害者が携わる取組。</a:t>
            </a:r>
            <a:endParaRPr lang="en-US" altLang="ja-JP" sz="1000" dirty="0">
              <a:latin typeface="+mn-ea"/>
            </a:endParaRPr>
          </a:p>
          <a:p>
            <a:pPr>
              <a:lnSpc>
                <a:spcPts val="1200"/>
              </a:lnSpc>
            </a:pPr>
            <a:r>
              <a:rPr lang="ja-JP" altLang="en-US" sz="1000" dirty="0">
                <a:latin typeface="+mn-ea"/>
              </a:rPr>
              <a:t>　　　 農作業受託者の実働日数の合計が３１日以上であることとする。</a:t>
            </a:r>
          </a:p>
          <a:p>
            <a:pPr>
              <a:lnSpc>
                <a:spcPts val="1200"/>
              </a:lnSpc>
            </a:pPr>
            <a:endParaRPr lang="ja-JP" altLang="ja-JP" sz="1000" dirty="0">
              <a:latin typeface="+mn-ea"/>
            </a:endParaRPr>
          </a:p>
        </p:txBody>
      </p:sp>
      <p:sp>
        <p:nvSpPr>
          <p:cNvPr id="19" name="テキスト ボックス 18"/>
          <p:cNvSpPr txBox="1"/>
          <p:nvPr/>
        </p:nvSpPr>
        <p:spPr>
          <a:xfrm>
            <a:off x="206624" y="2427135"/>
            <a:ext cx="6574761" cy="584775"/>
          </a:xfrm>
          <a:prstGeom prst="rect">
            <a:avLst/>
          </a:prstGeom>
          <a:noFill/>
        </p:spPr>
        <p:txBody>
          <a:bodyPr wrap="square" rtlCol="0">
            <a:spAutoFit/>
          </a:bodyPr>
          <a:lstStyle/>
          <a:p>
            <a:r>
              <a:rPr lang="ja-JP" altLang="en-US" dirty="0"/>
              <a:t>　</a:t>
            </a:r>
            <a:r>
              <a:rPr lang="ja-JP" altLang="en-US" sz="1400" dirty="0"/>
              <a:t>　現状（事業実施前）の雇用条件の整備状況によって、事業１又は</a:t>
            </a:r>
            <a:endParaRPr lang="en-US" altLang="ja-JP" sz="1400" dirty="0"/>
          </a:p>
          <a:p>
            <a:r>
              <a:rPr lang="ja-JP" altLang="en-US" sz="1400" dirty="0"/>
              <a:t>　事業２のどちらかを実施することができます。</a:t>
            </a:r>
            <a:endParaRPr lang="en-US" altLang="ja-JP" sz="1400" dirty="0"/>
          </a:p>
        </p:txBody>
      </p:sp>
      <p:sp>
        <p:nvSpPr>
          <p:cNvPr id="23" name="正方形/長方形 22"/>
          <p:cNvSpPr/>
          <p:nvPr/>
        </p:nvSpPr>
        <p:spPr>
          <a:xfrm>
            <a:off x="74403" y="3521799"/>
            <a:ext cx="6706982" cy="6348577"/>
          </a:xfrm>
          <a:prstGeom prst="rect">
            <a:avLst/>
          </a:prstGeom>
          <a:noFill/>
          <a:ln w="317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latin typeface="Arial Black" pitchFamily="34" charset="0"/>
              <a:ea typeface="HG丸ｺﾞｼｯｸM-PRO" pitchFamily="50" charset="-128"/>
            </a:endParaRPr>
          </a:p>
        </p:txBody>
      </p:sp>
      <p:sp>
        <p:nvSpPr>
          <p:cNvPr id="24" name="角丸四角形 23"/>
          <p:cNvSpPr/>
          <p:nvPr/>
        </p:nvSpPr>
        <p:spPr>
          <a:xfrm>
            <a:off x="340965" y="2964579"/>
            <a:ext cx="1614408" cy="278778"/>
          </a:xfrm>
          <a:prstGeom prst="roundRect">
            <a:avLst/>
          </a:prstGeom>
          <a:solidFill>
            <a:srgbClr val="002060"/>
          </a:solidFill>
          <a:ln w="1270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dirty="0">
                <a:solidFill>
                  <a:schemeClr val="bg1"/>
                </a:solidFill>
                <a:latin typeface="Arial Black" pitchFamily="34" charset="0"/>
                <a:ea typeface="HG丸ｺﾞｼｯｸM-PRO" pitchFamily="50" charset="-128"/>
              </a:rPr>
              <a:t>Ⅲ</a:t>
            </a:r>
            <a:r>
              <a:rPr lang="ja-JP" altLang="en-US" sz="1600" dirty="0">
                <a:solidFill>
                  <a:schemeClr val="bg1"/>
                </a:solidFill>
                <a:latin typeface="Arial Black" pitchFamily="34" charset="0"/>
                <a:ea typeface="HG丸ｺﾞｼｯｸM-PRO" pitchFamily="50" charset="-128"/>
              </a:rPr>
              <a:t>　公募期間</a:t>
            </a:r>
            <a:endParaRPr kumimoji="1" lang="ja-JP" altLang="en-US" sz="1600" dirty="0">
              <a:solidFill>
                <a:schemeClr val="bg1"/>
              </a:solidFill>
              <a:latin typeface="Arial Black" pitchFamily="34" charset="0"/>
              <a:ea typeface="HG丸ｺﾞｼｯｸM-PRO" pitchFamily="50" charset="-128"/>
            </a:endParaRPr>
          </a:p>
        </p:txBody>
      </p:sp>
      <p:sp>
        <p:nvSpPr>
          <p:cNvPr id="30" name="テキスト ボックス 29"/>
          <p:cNvSpPr txBox="1"/>
          <p:nvPr/>
        </p:nvSpPr>
        <p:spPr>
          <a:xfrm>
            <a:off x="503675" y="3223368"/>
            <a:ext cx="4572835" cy="307777"/>
          </a:xfrm>
          <a:prstGeom prst="rect">
            <a:avLst/>
          </a:prstGeom>
          <a:noFill/>
        </p:spPr>
        <p:txBody>
          <a:bodyPr wrap="square" rtlCol="0">
            <a:spAutoFit/>
          </a:bodyPr>
          <a:lstStyle/>
          <a:p>
            <a:r>
              <a:rPr lang="ja-JP" altLang="en-US" sz="1400" dirty="0"/>
              <a:t>令和８年９月７日（月）から令和８年１０月２３日（金）まで</a:t>
            </a:r>
            <a:endParaRPr lang="en-US" altLang="ja-JP" sz="1400" dirty="0"/>
          </a:p>
        </p:txBody>
      </p:sp>
      <p:pic>
        <p:nvPicPr>
          <p:cNvPr id="21" name="図 20"/>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651" b="95504" l="4795" r="96164"/>
                    </a14:imgEffect>
                  </a14:imgLayer>
                </a14:imgProps>
              </a:ext>
              <a:ext uri="{28A0092B-C50C-407E-A947-70E740481C1C}">
                <a14:useLocalDpi xmlns:a14="http://schemas.microsoft.com/office/drawing/2010/main"/>
              </a:ext>
            </a:extLst>
          </a:blip>
          <a:srcRect l="4449" t="5035" r="3607" b="4351"/>
          <a:stretch/>
        </p:blipFill>
        <p:spPr>
          <a:xfrm>
            <a:off x="5533149" y="2048839"/>
            <a:ext cx="1159013" cy="1009463"/>
          </a:xfrm>
          <a:prstGeom prst="rect">
            <a:avLst/>
          </a:prstGeom>
        </p:spPr>
      </p:pic>
      <p:sp>
        <p:nvSpPr>
          <p:cNvPr id="5" name="楕円 4"/>
          <p:cNvSpPr/>
          <p:nvPr/>
        </p:nvSpPr>
        <p:spPr>
          <a:xfrm>
            <a:off x="5726120" y="193050"/>
            <a:ext cx="1094373" cy="1094373"/>
          </a:xfrm>
          <a:prstGeom prst="ellipse">
            <a:avLst/>
          </a:prstGeom>
          <a:solidFill>
            <a:srgbClr val="00C400"/>
          </a:solidFill>
          <a:ln w="254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latin typeface="Arial Black" pitchFamily="34" charset="0"/>
              <a:ea typeface="HG丸ｺﾞｼｯｸM-PRO" pitchFamily="50" charset="-128"/>
            </a:endParaRPr>
          </a:p>
        </p:txBody>
      </p:sp>
      <p:sp>
        <p:nvSpPr>
          <p:cNvPr id="10" name="テキスト ボックス 9"/>
          <p:cNvSpPr txBox="1"/>
          <p:nvPr/>
        </p:nvSpPr>
        <p:spPr>
          <a:xfrm>
            <a:off x="5759210" y="362474"/>
            <a:ext cx="1028195" cy="656590"/>
          </a:xfrm>
          <a:prstGeom prst="rect">
            <a:avLst/>
          </a:prstGeom>
          <a:noFill/>
        </p:spPr>
        <p:txBody>
          <a:bodyPr wrap="square" rtlCol="0">
            <a:spAutoFit/>
          </a:bodyPr>
          <a:lstStyle/>
          <a:p>
            <a:pPr algn="ctr">
              <a:lnSpc>
                <a:spcPts val="2200"/>
              </a:lnSpc>
            </a:pPr>
            <a:r>
              <a:rPr kumimoji="1" lang="ja-JP" altLang="en-US" sz="1400" b="1" dirty="0">
                <a:solidFill>
                  <a:schemeClr val="bg1"/>
                </a:solidFill>
                <a:latin typeface="+mn-ea"/>
              </a:rPr>
              <a:t>定額</a:t>
            </a:r>
            <a:endParaRPr kumimoji="1" lang="en-US" altLang="ja-JP" sz="1400" b="1" dirty="0">
              <a:solidFill>
                <a:schemeClr val="bg1"/>
              </a:solidFill>
              <a:latin typeface="+mn-ea"/>
            </a:endParaRPr>
          </a:p>
          <a:p>
            <a:pPr algn="ctr">
              <a:lnSpc>
                <a:spcPts val="2200"/>
              </a:lnSpc>
            </a:pPr>
            <a:r>
              <a:rPr lang="en-US" altLang="ja-JP" sz="2800" dirty="0">
                <a:solidFill>
                  <a:schemeClr val="bg1"/>
                </a:solidFill>
                <a:latin typeface="+mn-ea"/>
              </a:rPr>
              <a:t>20</a:t>
            </a:r>
            <a:r>
              <a:rPr lang="ja-JP" altLang="en-US" sz="1200" b="1" dirty="0">
                <a:solidFill>
                  <a:schemeClr val="bg1"/>
                </a:solidFill>
                <a:latin typeface="+mn-ea"/>
              </a:rPr>
              <a:t>万円</a:t>
            </a:r>
            <a:endParaRPr kumimoji="1" lang="ja-JP" altLang="en-US" b="1" dirty="0">
              <a:solidFill>
                <a:schemeClr val="bg1"/>
              </a:solidFill>
              <a:latin typeface="+mn-ea"/>
            </a:endParaRPr>
          </a:p>
        </p:txBody>
      </p:sp>
      <p:sp>
        <p:nvSpPr>
          <p:cNvPr id="9" name="楕円 8"/>
          <p:cNvSpPr/>
          <p:nvPr/>
        </p:nvSpPr>
        <p:spPr>
          <a:xfrm>
            <a:off x="5798012" y="249358"/>
            <a:ext cx="958856" cy="958856"/>
          </a:xfrm>
          <a:prstGeom prst="ellipse">
            <a:avLst/>
          </a:prstGeom>
          <a:noFill/>
          <a:ln w="19050" cmpd="sng">
            <a:solidFill>
              <a:srgbClr val="CC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latin typeface="Arial Black" pitchFamily="34" charset="0"/>
              <a:ea typeface="HG丸ｺﾞｼｯｸM-PRO" pitchFamily="50" charset="-128"/>
            </a:endParaRPr>
          </a:p>
        </p:txBody>
      </p:sp>
      <p:sp>
        <p:nvSpPr>
          <p:cNvPr id="3" name="テキスト ボックス 2">
            <a:extLst>
              <a:ext uri="{FF2B5EF4-FFF2-40B4-BE49-F238E27FC236}">
                <a16:creationId xmlns:a16="http://schemas.microsoft.com/office/drawing/2014/main" id="{327E001A-9440-F13D-A92C-A8E573D34FD5}"/>
              </a:ext>
            </a:extLst>
          </p:cNvPr>
          <p:cNvSpPr txBox="1"/>
          <p:nvPr/>
        </p:nvSpPr>
        <p:spPr>
          <a:xfrm>
            <a:off x="5416852" y="3097119"/>
            <a:ext cx="1597304" cy="338554"/>
          </a:xfrm>
          <a:prstGeom prst="rect">
            <a:avLst/>
          </a:prstGeom>
          <a:noFill/>
        </p:spPr>
        <p:txBody>
          <a:bodyPr wrap="square">
            <a:spAutoFit/>
          </a:bodyPr>
          <a:lstStyle/>
          <a:p>
            <a:r>
              <a:rPr lang="ja-JP" altLang="en-US" sz="800" dirty="0"/>
              <a:t>千葉県マスコットキャラクター</a:t>
            </a:r>
          </a:p>
          <a:p>
            <a:r>
              <a:rPr lang="ja-JP" altLang="en-US" sz="800" dirty="0"/>
              <a:t>チーバくん</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210742" y="98758"/>
            <a:ext cx="6355510" cy="1631216"/>
          </a:xfrm>
          <a:prstGeom prst="rect">
            <a:avLst/>
          </a:prstGeom>
          <a:noFill/>
        </p:spPr>
        <p:txBody>
          <a:bodyPr wrap="square" rtlCol="0">
            <a:spAutoFit/>
          </a:bodyPr>
          <a:lstStyle/>
          <a:p>
            <a:r>
              <a:rPr lang="ja-JP" altLang="en-US" sz="1600" b="1" dirty="0">
                <a:solidFill>
                  <a:srgbClr val="002060"/>
                </a:solidFill>
              </a:rPr>
              <a:t>（２）事業１（</a:t>
            </a:r>
            <a:r>
              <a:rPr lang="ja-JP" altLang="ja-JP" sz="1600" b="1" dirty="0">
                <a:solidFill>
                  <a:srgbClr val="002060"/>
                </a:solidFill>
              </a:rPr>
              <a:t>雇用条件</a:t>
            </a:r>
            <a:r>
              <a:rPr lang="ja-JP" altLang="en-US" sz="1600" b="1" dirty="0">
                <a:solidFill>
                  <a:srgbClr val="002060"/>
                </a:solidFill>
              </a:rPr>
              <a:t>の整備）</a:t>
            </a:r>
            <a:endParaRPr lang="en-US" altLang="ja-JP" sz="1600" b="1" dirty="0">
              <a:solidFill>
                <a:srgbClr val="002060"/>
              </a:solidFill>
            </a:endParaRPr>
          </a:p>
          <a:p>
            <a:r>
              <a:rPr lang="ja-JP" altLang="en-US" sz="1600" b="1" dirty="0">
                <a:solidFill>
                  <a:srgbClr val="002060"/>
                </a:solidFill>
              </a:rPr>
              <a:t>　</a:t>
            </a:r>
            <a:r>
              <a:rPr lang="ja-JP" altLang="en-US" sz="1400" dirty="0"/>
              <a:t>次の①及び②の</a:t>
            </a:r>
            <a:r>
              <a:rPr lang="ja-JP" altLang="ja-JP" sz="1400" dirty="0"/>
              <a:t>いずれか一方</a:t>
            </a:r>
            <a:r>
              <a:rPr lang="ja-JP" altLang="en-US" sz="1400" dirty="0"/>
              <a:t>若しくは</a:t>
            </a:r>
            <a:r>
              <a:rPr lang="ja-JP" altLang="ja-JP" sz="1400" dirty="0"/>
              <a:t>両方が</a:t>
            </a:r>
            <a:r>
              <a:rPr lang="ja-JP" altLang="en-US" sz="1400" dirty="0"/>
              <a:t>整備されていない</a:t>
            </a:r>
            <a:r>
              <a:rPr lang="ja-JP" altLang="ja-JP" sz="1400" dirty="0"/>
              <a:t>事業実施主体が</a:t>
            </a:r>
            <a:r>
              <a:rPr lang="ja-JP" altLang="en-US" sz="1400" dirty="0"/>
              <a:t>、</a:t>
            </a:r>
            <a:r>
              <a:rPr lang="ja-JP" altLang="en-US" sz="1400" u="sng" dirty="0"/>
              <a:t>①及び②の両方</a:t>
            </a:r>
            <a:r>
              <a:rPr lang="en-US" altLang="ja-JP" sz="1400" u="sng" baseline="30000" dirty="0"/>
              <a:t>※</a:t>
            </a:r>
            <a:r>
              <a:rPr lang="ja-JP" altLang="en-US" sz="1400" u="sng" dirty="0"/>
              <a:t>を整備する取組を支援します。</a:t>
            </a:r>
            <a:endParaRPr lang="en-US" altLang="ja-JP" sz="1400" u="sng" dirty="0"/>
          </a:p>
          <a:p>
            <a:r>
              <a:rPr lang="ja-JP" altLang="en-US" sz="1400" b="1" dirty="0">
                <a:solidFill>
                  <a:srgbClr val="002060"/>
                </a:solidFill>
              </a:rPr>
              <a:t> 　  　</a:t>
            </a:r>
            <a:r>
              <a:rPr lang="ja-JP" altLang="en-US" sz="1400" dirty="0"/>
              <a:t>①</a:t>
            </a:r>
            <a:r>
              <a:rPr lang="ja-JP" altLang="ja-JP" sz="1400" dirty="0"/>
              <a:t>就業規則</a:t>
            </a:r>
            <a:r>
              <a:rPr lang="ja-JP" altLang="en-US" sz="1400" dirty="0"/>
              <a:t>　</a:t>
            </a:r>
            <a:endParaRPr lang="en-US" altLang="ja-JP" sz="1400" dirty="0"/>
          </a:p>
          <a:p>
            <a:r>
              <a:rPr lang="ja-JP" altLang="en-US" sz="1400" dirty="0"/>
              <a:t>　　　②</a:t>
            </a:r>
            <a:r>
              <a:rPr lang="ja-JP" altLang="ja-JP" sz="1400" dirty="0"/>
              <a:t>労働保険（法人の場合は更に社会保険）</a:t>
            </a:r>
            <a:r>
              <a:rPr lang="ja-JP" altLang="en-US" sz="1400" dirty="0"/>
              <a:t>　</a:t>
            </a:r>
            <a:endParaRPr lang="en-US" altLang="ja-JP" sz="1400" dirty="0"/>
          </a:p>
          <a:p>
            <a:r>
              <a:rPr lang="ja-JP" altLang="en-US" sz="1200" dirty="0"/>
              <a:t>　</a:t>
            </a:r>
            <a:r>
              <a:rPr lang="en-US" altLang="ja-JP" sz="1100" dirty="0"/>
              <a:t>※</a:t>
            </a:r>
            <a:r>
              <a:rPr lang="ja-JP" altLang="en-US" sz="1100" dirty="0"/>
              <a:t>①又は②のいずれか一方が整備済みである場合、未整備方のみを整備すればよいです。</a:t>
            </a:r>
            <a:endParaRPr lang="ja-JP" altLang="ja-JP" sz="1100" dirty="0"/>
          </a:p>
          <a:p>
            <a:r>
              <a:rPr lang="ja-JP" altLang="en-US" sz="1400" dirty="0"/>
              <a:t>　</a:t>
            </a:r>
            <a:endParaRPr lang="en-US" altLang="ja-JP" sz="1400" dirty="0"/>
          </a:p>
        </p:txBody>
      </p:sp>
      <p:sp>
        <p:nvSpPr>
          <p:cNvPr id="18" name="テキスト ボックス 17"/>
          <p:cNvSpPr txBox="1"/>
          <p:nvPr/>
        </p:nvSpPr>
        <p:spPr>
          <a:xfrm>
            <a:off x="254442" y="1414915"/>
            <a:ext cx="3700203" cy="307777"/>
          </a:xfrm>
          <a:prstGeom prst="rect">
            <a:avLst/>
          </a:prstGeom>
          <a:noFill/>
        </p:spPr>
        <p:txBody>
          <a:bodyPr wrap="square" rtlCol="0">
            <a:spAutoFit/>
          </a:bodyPr>
          <a:lstStyle/>
          <a:p>
            <a:r>
              <a:rPr lang="ja-JP" altLang="en-US" sz="1400" dirty="0">
                <a:solidFill>
                  <a:srgbClr val="FF0066"/>
                </a:solidFill>
                <a:latin typeface="HG丸ｺﾞｼｯｸM-PRO" pitchFamily="50" charset="-128"/>
                <a:ea typeface="HG丸ｺﾞｼｯｸM-PRO" pitchFamily="50" charset="-128"/>
              </a:rPr>
              <a:t>　</a:t>
            </a:r>
            <a:r>
              <a:rPr lang="ja-JP" altLang="en-US" sz="1400" b="1" dirty="0">
                <a:solidFill>
                  <a:srgbClr val="FF0066"/>
                </a:solidFill>
                <a:latin typeface="HG丸ｺﾞｼｯｸM-PRO" pitchFamily="50" charset="-128"/>
                <a:ea typeface="HG丸ｺﾞｼｯｸM-PRO" pitchFamily="50" charset="-128"/>
              </a:rPr>
              <a:t>就業規則とは？</a:t>
            </a:r>
            <a:endParaRPr kumimoji="1" lang="ja-JP" altLang="en-US" sz="1400" b="1" dirty="0">
              <a:ln w="6350">
                <a:noFill/>
              </a:ln>
              <a:solidFill>
                <a:srgbClr val="FF0066"/>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12" name="テキスト ボックス 11"/>
          <p:cNvSpPr txBox="1"/>
          <p:nvPr/>
        </p:nvSpPr>
        <p:spPr>
          <a:xfrm>
            <a:off x="393982" y="2903874"/>
            <a:ext cx="6198777" cy="1200329"/>
          </a:xfrm>
          <a:prstGeom prst="rect">
            <a:avLst/>
          </a:prstGeom>
          <a:noFill/>
          <a:ln w="12700">
            <a:solidFill>
              <a:srgbClr val="002060"/>
            </a:solidFill>
            <a:prstDash val="dash"/>
          </a:ln>
        </p:spPr>
        <p:txBody>
          <a:bodyPr wrap="square" rtlCol="0">
            <a:spAutoFit/>
          </a:bodyPr>
          <a:lstStyle/>
          <a:p>
            <a:r>
              <a:rPr lang="ja-JP" altLang="en-US" sz="1200" dirty="0"/>
              <a:t>＜参考＞</a:t>
            </a:r>
            <a:endParaRPr lang="en-US" altLang="ja-JP" sz="1200" dirty="0"/>
          </a:p>
          <a:p>
            <a:r>
              <a:rPr lang="ja-JP" altLang="en-US" sz="1200" dirty="0"/>
              <a:t>・</a:t>
            </a:r>
            <a:r>
              <a:rPr lang="ja-JP" altLang="ja-JP" sz="1200" dirty="0"/>
              <a:t>農業者・農業法人労務管理のポイント（農林水産省・厚生労働省）</a:t>
            </a:r>
          </a:p>
          <a:p>
            <a:r>
              <a:rPr lang="en-US" altLang="ja-JP" sz="1200" dirty="0"/>
              <a:t>http://www.maff.go.jp/j/pr/annual/attach/pdf/nougyou-9.pdf</a:t>
            </a:r>
            <a:endParaRPr lang="ja-JP" altLang="ja-JP" sz="1200" dirty="0"/>
          </a:p>
          <a:p>
            <a:r>
              <a:rPr lang="ja-JP" altLang="en-US" sz="1200" dirty="0"/>
              <a:t>・モデル就業規則</a:t>
            </a:r>
            <a:r>
              <a:rPr lang="ja-JP" altLang="ja-JP" sz="1200" dirty="0"/>
              <a:t>（厚生労働省）</a:t>
            </a:r>
            <a:endParaRPr lang="en-US" altLang="ja-JP" sz="1200" dirty="0"/>
          </a:p>
          <a:p>
            <a:r>
              <a:rPr lang="en-US" altLang="ja-JP" sz="1200" dirty="0"/>
              <a:t>https://www.mhlw.go.jp/stf/seisakunitsuite/bunya/koyou_roudou/roudoukijun/zigyonushi/model/index.html</a:t>
            </a:r>
            <a:endParaRPr lang="ja-JP" altLang="ja-JP" sz="1200" dirty="0"/>
          </a:p>
        </p:txBody>
      </p:sp>
      <p:sp>
        <p:nvSpPr>
          <p:cNvPr id="15" name="テキスト ボックス 14"/>
          <p:cNvSpPr txBox="1"/>
          <p:nvPr/>
        </p:nvSpPr>
        <p:spPr>
          <a:xfrm>
            <a:off x="389397" y="1701573"/>
            <a:ext cx="6231132" cy="1169551"/>
          </a:xfrm>
          <a:prstGeom prst="rect">
            <a:avLst/>
          </a:prstGeom>
          <a:solidFill>
            <a:schemeClr val="accent6">
              <a:lumMod val="20000"/>
              <a:lumOff val="80000"/>
              <a:alpha val="69000"/>
            </a:schemeClr>
          </a:solidFill>
        </p:spPr>
        <p:txBody>
          <a:bodyPr wrap="square" rtlCol="0">
            <a:spAutoFit/>
          </a:bodyPr>
          <a:lstStyle/>
          <a:p>
            <a:r>
              <a:rPr lang="ja-JP" altLang="en-US" sz="1400" dirty="0"/>
              <a:t>　</a:t>
            </a:r>
            <a:r>
              <a:rPr lang="ja-JP" altLang="ja-JP" sz="1400" dirty="0"/>
              <a:t>賃金や労働時間などの労働条件に関することや職場内で守らなければならない規律などについて、労働者</a:t>
            </a:r>
            <a:r>
              <a:rPr lang="ja-JP" altLang="en-US" sz="1400" dirty="0"/>
              <a:t>（被雇用者）</a:t>
            </a:r>
            <a:r>
              <a:rPr lang="ja-JP" altLang="ja-JP" sz="1400" dirty="0"/>
              <a:t>の意見を聴いた上で作成するルールです。</a:t>
            </a:r>
          </a:p>
          <a:p>
            <a:r>
              <a:rPr lang="ja-JP" altLang="en-US" sz="1400" dirty="0"/>
              <a:t>　</a:t>
            </a:r>
            <a:r>
              <a:rPr lang="ja-JP" altLang="ja-JP" sz="1400" dirty="0"/>
              <a:t>労働者</a:t>
            </a:r>
            <a:r>
              <a:rPr lang="ja-JP" altLang="en-US" sz="1400" dirty="0"/>
              <a:t>（被雇用者）</a:t>
            </a:r>
            <a:r>
              <a:rPr lang="ja-JP" altLang="ja-JP" sz="1400" dirty="0"/>
              <a:t>が常時</a:t>
            </a:r>
            <a:r>
              <a:rPr lang="en-US" altLang="ja-JP" sz="1400" dirty="0"/>
              <a:t>10</a:t>
            </a:r>
            <a:r>
              <a:rPr lang="ja-JP" altLang="ja-JP" sz="1400" dirty="0"/>
              <a:t>人以上いる職場については、就業規則の作成及び労働基準監督署への届出が義務付けられています。</a:t>
            </a:r>
            <a:endParaRPr lang="en-US" altLang="ja-JP" sz="1400" dirty="0"/>
          </a:p>
          <a:p>
            <a:r>
              <a:rPr lang="ja-JP" altLang="en-US" sz="1400" dirty="0"/>
              <a:t>　</a:t>
            </a:r>
            <a:r>
              <a:rPr lang="ja-JP" altLang="en-US" sz="1400" u="sng" dirty="0"/>
              <a:t>本事業を実施する場合、常時労働者数が</a:t>
            </a:r>
            <a:r>
              <a:rPr lang="en-US" altLang="ja-JP" sz="1400" u="sng" dirty="0"/>
              <a:t>10</a:t>
            </a:r>
            <a:r>
              <a:rPr lang="ja-JP" altLang="en-US" sz="1400" u="sng" dirty="0"/>
              <a:t>人未満でも作成が必要です。</a:t>
            </a:r>
            <a:endParaRPr lang="ja-JP" altLang="ja-JP" sz="1400" u="sng" dirty="0"/>
          </a:p>
        </p:txBody>
      </p:sp>
      <p:sp>
        <p:nvSpPr>
          <p:cNvPr id="16" name="テキスト ボックス 15"/>
          <p:cNvSpPr txBox="1"/>
          <p:nvPr/>
        </p:nvSpPr>
        <p:spPr>
          <a:xfrm>
            <a:off x="397459" y="4353914"/>
            <a:ext cx="6174263" cy="1169551"/>
          </a:xfrm>
          <a:prstGeom prst="rect">
            <a:avLst/>
          </a:prstGeom>
          <a:solidFill>
            <a:schemeClr val="accent6">
              <a:lumMod val="20000"/>
              <a:lumOff val="80000"/>
              <a:alpha val="69000"/>
            </a:schemeClr>
          </a:solidFill>
        </p:spPr>
        <p:txBody>
          <a:bodyPr wrap="square" rtlCol="0">
            <a:spAutoFit/>
          </a:bodyPr>
          <a:lstStyle/>
          <a:p>
            <a:r>
              <a:rPr lang="ja-JP" altLang="en-US" sz="1400" dirty="0"/>
              <a:t>　</a:t>
            </a:r>
            <a:r>
              <a:rPr lang="ja-JP" altLang="ja-JP" sz="1400" dirty="0"/>
              <a:t>農業では、労働保険及び社会保険は下表のとおり整理されます。</a:t>
            </a:r>
          </a:p>
          <a:p>
            <a:r>
              <a:rPr lang="ja-JP" altLang="ja-JP" sz="1400" dirty="0"/>
              <a:t>　</a:t>
            </a:r>
            <a:r>
              <a:rPr lang="ja-JP" altLang="ja-JP" sz="1400" u="sng" dirty="0"/>
              <a:t>農業の個人経営について、常時労働者</a:t>
            </a:r>
            <a:r>
              <a:rPr lang="ja-JP" altLang="en-US" sz="1400" u="sng" dirty="0"/>
              <a:t>（被雇用者）</a:t>
            </a:r>
            <a:r>
              <a:rPr lang="ja-JP" altLang="ja-JP" sz="1400" u="sng" dirty="0"/>
              <a:t>数が５人未満の場合、保険制度上は</a:t>
            </a:r>
            <a:r>
              <a:rPr lang="ja-JP" altLang="en-US" sz="1400" u="sng" dirty="0"/>
              <a:t>労働保険の加入は</a:t>
            </a:r>
            <a:r>
              <a:rPr lang="ja-JP" altLang="ja-JP" sz="1400" u="sng" dirty="0"/>
              <a:t>任意ですが、本事業を実施する場合、</a:t>
            </a:r>
            <a:r>
              <a:rPr lang="ja-JP" altLang="en-US" sz="1400" u="sng" dirty="0"/>
              <a:t>必要です</a:t>
            </a:r>
            <a:r>
              <a:rPr lang="ja-JP" altLang="ja-JP" sz="1400" u="sng" dirty="0"/>
              <a:t>。</a:t>
            </a:r>
            <a:endParaRPr lang="en-US" altLang="ja-JP" sz="1400" u="sng" dirty="0"/>
          </a:p>
          <a:p>
            <a:r>
              <a:rPr lang="ja-JP" altLang="en-US" sz="1400" dirty="0"/>
              <a:t>　なお、各保険の加入方法については、下表の加入窓口機関へそれぞれお問い合わせください。</a:t>
            </a:r>
            <a:endParaRPr lang="ja-JP" altLang="ja-JP" sz="1400" dirty="0"/>
          </a:p>
        </p:txBody>
      </p:sp>
      <p:graphicFrame>
        <p:nvGraphicFramePr>
          <p:cNvPr id="2" name="表 1"/>
          <p:cNvGraphicFramePr>
            <a:graphicFrameLocks noGrp="1"/>
          </p:cNvGraphicFramePr>
          <p:nvPr>
            <p:extLst>
              <p:ext uri="{D42A27DB-BD31-4B8C-83A1-F6EECF244321}">
                <p14:modId xmlns:p14="http://schemas.microsoft.com/office/powerpoint/2010/main" val="3747904668"/>
              </p:ext>
            </p:extLst>
          </p:nvPr>
        </p:nvGraphicFramePr>
        <p:xfrm>
          <a:off x="417808" y="5587545"/>
          <a:ext cx="6094962" cy="2809169"/>
        </p:xfrm>
        <a:graphic>
          <a:graphicData uri="http://schemas.openxmlformats.org/drawingml/2006/table">
            <a:tbl>
              <a:tblPr firstRow="1" firstCol="1" bandRow="1">
                <a:tableStyleId>{16D9F66E-5EB9-4882-86FB-DCBF35E3C3E4}</a:tableStyleId>
              </a:tblPr>
              <a:tblGrid>
                <a:gridCol w="1015999">
                  <a:extLst>
                    <a:ext uri="{9D8B030D-6E8A-4147-A177-3AD203B41FA5}">
                      <a16:colId xmlns:a16="http://schemas.microsoft.com/office/drawing/2014/main" val="3776149724"/>
                    </a:ext>
                  </a:extLst>
                </a:gridCol>
                <a:gridCol w="739128">
                  <a:extLst>
                    <a:ext uri="{9D8B030D-6E8A-4147-A177-3AD203B41FA5}">
                      <a16:colId xmlns:a16="http://schemas.microsoft.com/office/drawing/2014/main" val="1145550955"/>
                    </a:ext>
                  </a:extLst>
                </a:gridCol>
                <a:gridCol w="830851">
                  <a:extLst>
                    <a:ext uri="{9D8B030D-6E8A-4147-A177-3AD203B41FA5}">
                      <a16:colId xmlns:a16="http://schemas.microsoft.com/office/drawing/2014/main" val="983936109"/>
                    </a:ext>
                  </a:extLst>
                </a:gridCol>
                <a:gridCol w="892981">
                  <a:extLst>
                    <a:ext uri="{9D8B030D-6E8A-4147-A177-3AD203B41FA5}">
                      <a16:colId xmlns:a16="http://schemas.microsoft.com/office/drawing/2014/main" val="2178325999"/>
                    </a:ext>
                  </a:extLst>
                </a:gridCol>
                <a:gridCol w="1395155">
                  <a:extLst>
                    <a:ext uri="{9D8B030D-6E8A-4147-A177-3AD203B41FA5}">
                      <a16:colId xmlns:a16="http://schemas.microsoft.com/office/drawing/2014/main" val="3802284201"/>
                    </a:ext>
                  </a:extLst>
                </a:gridCol>
                <a:gridCol w="1220848">
                  <a:extLst>
                    <a:ext uri="{9D8B030D-6E8A-4147-A177-3AD203B41FA5}">
                      <a16:colId xmlns:a16="http://schemas.microsoft.com/office/drawing/2014/main" val="1234141255"/>
                    </a:ext>
                  </a:extLst>
                </a:gridCol>
              </a:tblGrid>
              <a:tr h="234361">
                <a:tc>
                  <a:txBody>
                    <a:bodyPr/>
                    <a:lstStyle/>
                    <a:p>
                      <a:pPr algn="ctr">
                        <a:spcAft>
                          <a:spcPts val="0"/>
                        </a:spcAft>
                      </a:pPr>
                      <a:r>
                        <a:rPr lang="en-US" sz="1200" b="0" kern="100" dirty="0">
                          <a:effectLst/>
                        </a:rPr>
                        <a:t> </a:t>
                      </a:r>
                      <a:endParaRPr lang="ja-JP" sz="1200" b="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ja-JP" sz="1050" b="0" kern="100" dirty="0">
                          <a:effectLst/>
                        </a:rPr>
                        <a:t>常時</a:t>
                      </a:r>
                    </a:p>
                    <a:p>
                      <a:pPr algn="ctr">
                        <a:spcAft>
                          <a:spcPts val="0"/>
                        </a:spcAft>
                      </a:pPr>
                      <a:r>
                        <a:rPr lang="ja-JP" sz="1050" b="0" kern="100" dirty="0">
                          <a:effectLst/>
                        </a:rPr>
                        <a:t>労働者数</a:t>
                      </a:r>
                      <a:endParaRPr lang="ja-JP" sz="1050" b="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ja-JP" sz="1400" kern="100" dirty="0">
                          <a:effectLst/>
                        </a:rPr>
                        <a:t>労働保険</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699"/>
                    </a:solidFill>
                  </a:tcPr>
                </a:tc>
                <a:tc hMerge="1">
                  <a:txBody>
                    <a:bodyPr/>
                    <a:lstStyle/>
                    <a:p>
                      <a:endParaRPr kumimoji="1" lang="ja-JP" altLang="en-US"/>
                    </a:p>
                  </a:txBody>
                  <a:tcPr/>
                </a:tc>
                <a:tc gridSpan="2">
                  <a:txBody>
                    <a:bodyPr/>
                    <a:lstStyle/>
                    <a:p>
                      <a:pPr algn="ctr">
                        <a:spcAft>
                          <a:spcPts val="0"/>
                        </a:spcAft>
                      </a:pPr>
                      <a:r>
                        <a:rPr lang="ja-JP" sz="1400" kern="100" dirty="0">
                          <a:effectLst/>
                        </a:rPr>
                        <a:t>社会保険</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endParaRPr kumimoji="1" lang="ja-JP" altLang="en-US"/>
                    </a:p>
                  </a:txBody>
                  <a:tcPr/>
                </a:tc>
                <a:extLst>
                  <a:ext uri="{0D108BD9-81ED-4DB2-BD59-A6C34878D82A}">
                    <a16:rowId xmlns:a16="http://schemas.microsoft.com/office/drawing/2014/main" val="645526853"/>
                  </a:ext>
                </a:extLst>
              </a:tr>
              <a:tr h="394589">
                <a:tc>
                  <a:txBody>
                    <a:bodyPr/>
                    <a:lstStyle/>
                    <a:p>
                      <a:pPr algn="ctr">
                        <a:spcAft>
                          <a:spcPts val="0"/>
                        </a:spcAft>
                      </a:pPr>
                      <a:r>
                        <a:rPr lang="ja-JP" sz="1200" b="0" kern="100" dirty="0">
                          <a:effectLst/>
                        </a:rPr>
                        <a:t>保険の種類</a:t>
                      </a:r>
                      <a:endParaRPr lang="ja-JP" sz="1200" b="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algn="ctr">
                        <a:spcAft>
                          <a:spcPts val="0"/>
                        </a:spcAft>
                      </a:pPr>
                      <a:r>
                        <a:rPr lang="en-US" sz="1200" b="0" kern="100" dirty="0">
                          <a:effectLst/>
                        </a:rPr>
                        <a:t> </a:t>
                      </a:r>
                      <a:endParaRPr lang="ja-JP" sz="1200" b="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ctr">
                        <a:spcAft>
                          <a:spcPts val="0"/>
                        </a:spcAft>
                      </a:pPr>
                      <a:r>
                        <a:rPr lang="en-US" sz="1200" b="0" kern="100" dirty="0">
                          <a:effectLst/>
                        </a:rPr>
                        <a:t> </a:t>
                      </a:r>
                      <a:endParaRPr lang="ja-JP" sz="1200" b="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ctr">
                        <a:spcAft>
                          <a:spcPts val="0"/>
                        </a:spcAft>
                      </a:pPr>
                      <a:r>
                        <a:rPr lang="en-US" sz="1200" b="0" kern="100" dirty="0">
                          <a:effectLst/>
                        </a:rPr>
                        <a:t> </a:t>
                      </a:r>
                      <a:endParaRPr lang="ja-JP" sz="1200" b="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ctr">
                        <a:spcAft>
                          <a:spcPts val="0"/>
                        </a:spcAft>
                      </a:pPr>
                      <a:r>
                        <a:rPr lang="en-US" sz="1200" b="0" kern="100" dirty="0">
                          <a:effectLst/>
                        </a:rPr>
                        <a:t> </a:t>
                      </a:r>
                      <a:endParaRPr lang="ja-JP" sz="1200" b="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noFill/>
                  </a:tcPr>
                </a:tc>
                <a:tc>
                  <a:txBody>
                    <a:bodyPr/>
                    <a:lstStyle/>
                    <a:p>
                      <a:pPr algn="ctr">
                        <a:spcAft>
                          <a:spcPts val="0"/>
                        </a:spcAft>
                      </a:pPr>
                      <a:r>
                        <a:rPr lang="ja-JP" sz="1200" kern="100" dirty="0">
                          <a:effectLst/>
                        </a:rPr>
                        <a:t>労災保険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ja-JP" sz="1200" kern="100" dirty="0">
                          <a:effectLst/>
                        </a:rPr>
                        <a:t>雇用保険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ja-JP" sz="1200" kern="100" dirty="0">
                          <a:effectLst/>
                        </a:rPr>
                        <a:t>健康保険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spcAft>
                          <a:spcPts val="0"/>
                        </a:spcAft>
                      </a:pPr>
                      <a:r>
                        <a:rPr lang="ja-JP" sz="1200" kern="100" dirty="0">
                          <a:effectLst/>
                        </a:rPr>
                        <a:t>厚生年金保険</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24726063"/>
                  </a:ext>
                </a:extLst>
              </a:tr>
              <a:tr h="332641">
                <a:tc>
                  <a:txBody>
                    <a:bodyPr/>
                    <a:lstStyle/>
                    <a:p>
                      <a:pPr algn="ctr">
                        <a:spcAft>
                          <a:spcPts val="0"/>
                        </a:spcAft>
                      </a:pPr>
                      <a:r>
                        <a:rPr lang="ja-JP" sz="1200" b="0" kern="100" dirty="0">
                          <a:effectLst/>
                        </a:rPr>
                        <a:t>加入</a:t>
                      </a:r>
                      <a:r>
                        <a:rPr lang="ja-JP" altLang="en-US" sz="1200" b="0" kern="100" dirty="0">
                          <a:effectLst/>
                        </a:rPr>
                        <a:t>窓口</a:t>
                      </a:r>
                      <a:endParaRPr lang="en-US" altLang="ja-JP" sz="1200" b="0" kern="100" dirty="0">
                        <a:effectLst/>
                      </a:endParaRPr>
                    </a:p>
                    <a:p>
                      <a:pPr algn="ctr">
                        <a:spcAft>
                          <a:spcPts val="0"/>
                        </a:spcAft>
                      </a:pPr>
                      <a:r>
                        <a:rPr lang="ja-JP" altLang="en-US" sz="1200" b="0" kern="100" dirty="0">
                          <a:effectLst/>
                        </a:rPr>
                        <a:t>機関</a:t>
                      </a:r>
                      <a:endParaRPr lang="en-US" altLang="ja-JP" sz="1200" b="0" kern="100" dirty="0">
                        <a:effectLs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tc>
                <a:tc>
                  <a:txBody>
                    <a:bodyPr/>
                    <a:lstStyle/>
                    <a:p>
                      <a:pPr algn="ctr">
                        <a:spcAft>
                          <a:spcPts val="0"/>
                        </a:spcAft>
                      </a:pPr>
                      <a:r>
                        <a:rPr lang="ja-JP" sz="1200" kern="100" dirty="0">
                          <a:effectLst/>
                        </a:rPr>
                        <a:t>労基署</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ja-JP" sz="1200" kern="100">
                          <a:effectLst/>
                        </a:rPr>
                        <a:t>公安所</a:t>
                      </a:r>
                    </a:p>
                    <a:p>
                      <a:pPr algn="ctr">
                        <a:spcAft>
                          <a:spcPts val="0"/>
                        </a:spcAft>
                      </a:pPr>
                      <a:r>
                        <a:rPr lang="ja-JP" sz="1200" kern="100">
                          <a:effectLst/>
                        </a:rPr>
                        <a:t>（ﾊﾛｰﾜｰｸ）</a:t>
                      </a:r>
                      <a:endParaRPr lang="ja-JP" sz="1200" kern="1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ja-JP" altLang="en-US" sz="1200" kern="100" dirty="0">
                          <a:effectLst/>
                        </a:rPr>
                        <a:t>年金事務所</a:t>
                      </a:r>
                      <a:endParaRPr lang="ja-JP" altLang="en-US"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r>
                        <a:rPr lang="ja-JP" sz="1200" kern="100" dirty="0">
                          <a:effectLst/>
                        </a:rPr>
                        <a:t>年金事務所</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3324068"/>
                  </a:ext>
                </a:extLst>
              </a:tr>
              <a:tr h="106045">
                <a:tc>
                  <a:txBody>
                    <a:bodyPr/>
                    <a:lstStyle/>
                    <a:p>
                      <a:pPr algn="ctr">
                        <a:spcAft>
                          <a:spcPts val="0"/>
                        </a:spcAft>
                      </a:pPr>
                      <a:r>
                        <a:rPr lang="ja-JP" sz="1200" b="0" kern="100" dirty="0">
                          <a:effectLst/>
                        </a:rPr>
                        <a:t>主な</a:t>
                      </a:r>
                    </a:p>
                    <a:p>
                      <a:pPr algn="ctr">
                        <a:spcAft>
                          <a:spcPts val="0"/>
                        </a:spcAft>
                      </a:pPr>
                      <a:r>
                        <a:rPr lang="ja-JP" sz="1200" b="0" kern="100" dirty="0">
                          <a:effectLst/>
                        </a:rPr>
                        <a:t>保険内容</a:t>
                      </a:r>
                      <a:endParaRPr lang="ja-JP" sz="1200" b="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spcAft>
                          <a:spcPts val="0"/>
                        </a:spcAft>
                      </a:pP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ja-JP" altLang="en-US" sz="1200" kern="100" dirty="0">
                          <a:effectLst/>
                        </a:rPr>
                        <a:t>業務上の</a:t>
                      </a:r>
                      <a:r>
                        <a:rPr lang="ja-JP" sz="1200" kern="100" dirty="0">
                          <a:effectLst/>
                        </a:rPr>
                        <a:t>病気・ｹｶﾞ</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ja-JP" sz="1200" kern="100">
                          <a:effectLst/>
                        </a:rPr>
                        <a:t>失業</a:t>
                      </a:r>
                      <a:endParaRPr lang="ja-JP" sz="1200" kern="1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ja-JP" altLang="en-US" sz="1200" kern="100" dirty="0">
                          <a:effectLst/>
                        </a:rPr>
                        <a:t>業務外の</a:t>
                      </a:r>
                      <a:endParaRPr lang="en-US" altLang="ja-JP" sz="1200" kern="100" dirty="0">
                        <a:effectLst/>
                      </a:endParaRPr>
                    </a:p>
                    <a:p>
                      <a:pPr algn="ctr">
                        <a:spcAft>
                          <a:spcPts val="0"/>
                        </a:spcAft>
                      </a:pPr>
                      <a:r>
                        <a:rPr lang="ja-JP" sz="1200" kern="100" dirty="0">
                          <a:effectLst/>
                        </a:rPr>
                        <a:t>病気・ｹｶﾞ</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ja-JP" sz="1200" kern="100">
                          <a:effectLst/>
                        </a:rPr>
                        <a:t>老齢・死亡年金</a:t>
                      </a:r>
                      <a:endParaRPr lang="ja-JP" sz="1200" kern="1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4037512"/>
                  </a:ext>
                </a:extLst>
              </a:tr>
              <a:tr h="392175">
                <a:tc>
                  <a:txBody>
                    <a:bodyPr/>
                    <a:lstStyle/>
                    <a:p>
                      <a:pPr algn="ctr">
                        <a:spcAft>
                          <a:spcPts val="0"/>
                        </a:spcAft>
                      </a:pPr>
                      <a:r>
                        <a:rPr lang="ja-JP" sz="1200" b="0" kern="100" dirty="0">
                          <a:effectLst/>
                        </a:rPr>
                        <a:t>保険料負担</a:t>
                      </a:r>
                      <a:endParaRPr lang="ja-JP" sz="1200" b="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spcAft>
                          <a:spcPts val="0"/>
                        </a:spcAft>
                      </a:pP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ja-JP" sz="1200" kern="100" dirty="0">
                          <a:effectLst/>
                        </a:rPr>
                        <a:t>事業主</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spcAft>
                          <a:spcPts val="0"/>
                        </a:spcAft>
                      </a:pPr>
                      <a:r>
                        <a:rPr lang="ja-JP" sz="1200" kern="100" dirty="0">
                          <a:effectLst/>
                        </a:rPr>
                        <a:t>事業主と被雇用者</a:t>
                      </a:r>
                      <a:endParaRPr lang="ja-JP" sz="12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5360341"/>
                  </a:ext>
                </a:extLst>
              </a:tr>
              <a:tr h="281620">
                <a:tc rowSpan="2">
                  <a:txBody>
                    <a:bodyPr/>
                    <a:lstStyle/>
                    <a:p>
                      <a:pPr algn="ctr">
                        <a:spcAft>
                          <a:spcPts val="0"/>
                        </a:spcAft>
                      </a:pPr>
                      <a:r>
                        <a:rPr lang="ja-JP" sz="1200" b="0" kern="100" dirty="0">
                          <a:solidFill>
                            <a:srgbClr val="FF9933"/>
                          </a:solidFill>
                          <a:effectLst/>
                        </a:rPr>
                        <a:t>個人経営</a:t>
                      </a:r>
                      <a:endParaRPr lang="ja-JP" sz="1200" b="0" kern="100" dirty="0">
                        <a:solidFill>
                          <a:srgbClr val="FF9933"/>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tc>
                  <a:txBody>
                    <a:bodyPr/>
                    <a:lstStyle/>
                    <a:p>
                      <a:pPr algn="ctr">
                        <a:spcAft>
                          <a:spcPts val="0"/>
                        </a:spcAft>
                      </a:pPr>
                      <a:r>
                        <a:rPr lang="ja-JP" sz="1200" kern="100" dirty="0">
                          <a:solidFill>
                            <a:srgbClr val="FF9933"/>
                          </a:solidFill>
                          <a:effectLst/>
                        </a:rPr>
                        <a:t>５人未満</a:t>
                      </a:r>
                      <a:endParaRPr lang="ja-JP" sz="1200" kern="100" dirty="0">
                        <a:solidFill>
                          <a:srgbClr val="FF9933"/>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tc gridSpan="2">
                  <a:txBody>
                    <a:bodyPr/>
                    <a:lstStyle/>
                    <a:p>
                      <a:pPr algn="ctr">
                        <a:spcAft>
                          <a:spcPts val="0"/>
                        </a:spcAft>
                      </a:pPr>
                      <a:r>
                        <a:rPr lang="ja-JP" sz="1200" kern="100" dirty="0">
                          <a:solidFill>
                            <a:srgbClr val="FF9933"/>
                          </a:solidFill>
                          <a:effectLst/>
                        </a:rPr>
                        <a:t>任意加入</a:t>
                      </a:r>
                      <a:r>
                        <a:rPr lang="ja-JP" sz="1200" kern="100" baseline="30000" dirty="0">
                          <a:solidFill>
                            <a:srgbClr val="FF0000"/>
                          </a:solidFill>
                          <a:effectLst/>
                        </a:rPr>
                        <a:t>※１</a:t>
                      </a:r>
                      <a:r>
                        <a:rPr lang="ja-JP" sz="900" kern="100" dirty="0">
                          <a:solidFill>
                            <a:srgbClr val="FF0000"/>
                          </a:solidFill>
                          <a:effectLst/>
                        </a:rPr>
                        <a:t>【事業上必須】</a:t>
                      </a:r>
                      <a:endParaRPr lang="ja-JP" sz="1200" kern="100" dirty="0">
                        <a:solidFill>
                          <a:srgbClr val="FF000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tc hMerge="1">
                  <a:txBody>
                    <a:bodyPr/>
                    <a:lstStyle/>
                    <a:p>
                      <a:endParaRPr kumimoji="1" lang="ja-JP" altLang="en-US" dirty="0"/>
                    </a:p>
                  </a:txBody>
                  <a:tcPr/>
                </a:tc>
                <a:tc rowSpan="2" gridSpan="2">
                  <a:txBody>
                    <a:bodyPr/>
                    <a:lstStyle/>
                    <a:p>
                      <a:pPr algn="ctr">
                        <a:spcAft>
                          <a:spcPts val="0"/>
                        </a:spcAft>
                      </a:pPr>
                      <a:r>
                        <a:rPr lang="ja-JP" altLang="en-US" sz="1400" kern="100" baseline="0" dirty="0">
                          <a:effectLst/>
                        </a:rPr>
                        <a:t>基本的に加入しない</a:t>
                      </a:r>
                      <a:r>
                        <a:rPr lang="ja-JP" sz="1400" kern="100" baseline="30000" dirty="0">
                          <a:effectLst/>
                        </a:rPr>
                        <a:t>※２</a:t>
                      </a:r>
                      <a:endParaRPr 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hMerge="1">
                  <a:txBody>
                    <a:bodyPr/>
                    <a:lstStyle/>
                    <a:p>
                      <a:endParaRPr kumimoji="1" lang="ja-JP" altLang="en-US"/>
                    </a:p>
                  </a:txBody>
                  <a:tcPr/>
                </a:tc>
                <a:extLst>
                  <a:ext uri="{0D108BD9-81ED-4DB2-BD59-A6C34878D82A}">
                    <a16:rowId xmlns:a16="http://schemas.microsoft.com/office/drawing/2014/main" val="2765770660"/>
                  </a:ext>
                </a:extLst>
              </a:tr>
              <a:tr h="243123">
                <a:tc vMerge="1">
                  <a:txBody>
                    <a:bodyPr/>
                    <a:lstStyle/>
                    <a:p>
                      <a:endParaRPr kumimoji="1" lang="ja-JP" altLang="en-US"/>
                    </a:p>
                  </a:txBody>
                  <a:tcPr/>
                </a:tc>
                <a:tc>
                  <a:txBody>
                    <a:bodyPr/>
                    <a:lstStyle/>
                    <a:p>
                      <a:pPr algn="ctr">
                        <a:spcAft>
                          <a:spcPts val="0"/>
                        </a:spcAft>
                      </a:pPr>
                      <a:r>
                        <a:rPr lang="ja-JP" sz="1200" kern="100" dirty="0">
                          <a:solidFill>
                            <a:srgbClr val="FF9933"/>
                          </a:solidFill>
                          <a:effectLst/>
                        </a:rPr>
                        <a:t>５人以上</a:t>
                      </a:r>
                      <a:endParaRPr lang="ja-JP" sz="1200" kern="100" dirty="0">
                        <a:solidFill>
                          <a:srgbClr val="FF9933"/>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tc gridSpan="2">
                  <a:txBody>
                    <a:bodyPr/>
                    <a:lstStyle/>
                    <a:p>
                      <a:pPr algn="ctr">
                        <a:spcAft>
                          <a:spcPts val="0"/>
                        </a:spcAft>
                      </a:pPr>
                      <a:r>
                        <a:rPr lang="ja-JP" sz="1400" kern="100" dirty="0">
                          <a:solidFill>
                            <a:srgbClr val="FF9933"/>
                          </a:solidFill>
                          <a:effectLst/>
                        </a:rPr>
                        <a:t>強制加入</a:t>
                      </a:r>
                      <a:endParaRPr lang="ja-JP" sz="1400" kern="100" dirty="0">
                        <a:solidFill>
                          <a:srgbClr val="FF9933"/>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tc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192296400"/>
                  </a:ext>
                </a:extLst>
              </a:tr>
              <a:tr h="446102">
                <a:tc>
                  <a:txBody>
                    <a:bodyPr/>
                    <a:lstStyle/>
                    <a:p>
                      <a:pPr algn="ctr">
                        <a:spcAft>
                          <a:spcPts val="0"/>
                        </a:spcAft>
                      </a:pPr>
                      <a:r>
                        <a:rPr lang="ja-JP" sz="1200" b="0" kern="100" dirty="0">
                          <a:solidFill>
                            <a:srgbClr val="00B050"/>
                          </a:solidFill>
                          <a:effectLst/>
                        </a:rPr>
                        <a:t>法人経営</a:t>
                      </a:r>
                      <a:r>
                        <a:rPr lang="en-US" altLang="ja-JP" sz="1200" b="0" kern="100" baseline="30000" dirty="0">
                          <a:solidFill>
                            <a:srgbClr val="00B050"/>
                          </a:solidFill>
                          <a:effectLst/>
                        </a:rPr>
                        <a:t>※</a:t>
                      </a:r>
                      <a:r>
                        <a:rPr lang="ja-JP" altLang="en-US" sz="1200" b="0" kern="100" baseline="30000" dirty="0">
                          <a:solidFill>
                            <a:srgbClr val="00B050"/>
                          </a:solidFill>
                          <a:effectLst/>
                        </a:rPr>
                        <a:t>３</a:t>
                      </a:r>
                      <a:endParaRPr lang="ja-JP" sz="1200" b="0" kern="100" baseline="30000" dirty="0">
                        <a:solidFill>
                          <a:srgbClr val="00B05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tc>
                  <a:txBody>
                    <a:bodyPr/>
                    <a:lstStyle/>
                    <a:p>
                      <a:pPr algn="ctr">
                        <a:spcAft>
                          <a:spcPts val="0"/>
                        </a:spcAft>
                      </a:pPr>
                      <a:r>
                        <a:rPr lang="ja-JP" sz="1200" kern="100" dirty="0">
                          <a:solidFill>
                            <a:srgbClr val="00B050"/>
                          </a:solidFill>
                          <a:effectLst/>
                        </a:rPr>
                        <a:t>－</a:t>
                      </a:r>
                      <a:endParaRPr lang="ja-JP" sz="1200" kern="100" dirty="0">
                        <a:solidFill>
                          <a:srgbClr val="00B05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tc gridSpan="2">
                  <a:txBody>
                    <a:bodyPr/>
                    <a:lstStyle/>
                    <a:p>
                      <a:pPr algn="ctr">
                        <a:spcAft>
                          <a:spcPts val="0"/>
                        </a:spcAft>
                      </a:pPr>
                      <a:r>
                        <a:rPr lang="ja-JP" sz="1400" kern="100" dirty="0">
                          <a:solidFill>
                            <a:srgbClr val="00B050"/>
                          </a:solidFill>
                          <a:effectLst/>
                        </a:rPr>
                        <a:t>強制加入</a:t>
                      </a:r>
                      <a:endParaRPr lang="ja-JP" sz="1400" kern="100" dirty="0">
                        <a:solidFill>
                          <a:srgbClr val="00B05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tc hMerge="1">
                  <a:txBody>
                    <a:bodyPr/>
                    <a:lstStyle/>
                    <a:p>
                      <a:endParaRPr kumimoji="1" lang="ja-JP" altLang="en-US"/>
                    </a:p>
                  </a:txBody>
                  <a:tcPr/>
                </a:tc>
                <a:tc gridSpan="2">
                  <a:txBody>
                    <a:bodyPr/>
                    <a:lstStyle/>
                    <a:p>
                      <a:pPr algn="ctr">
                        <a:spcAft>
                          <a:spcPts val="0"/>
                        </a:spcAft>
                      </a:pPr>
                      <a:r>
                        <a:rPr lang="ja-JP" sz="1400" kern="100" dirty="0">
                          <a:solidFill>
                            <a:srgbClr val="00B050"/>
                          </a:solidFill>
                          <a:effectLst/>
                        </a:rPr>
                        <a:t>強制加入</a:t>
                      </a:r>
                      <a:endParaRPr lang="ja-JP" sz="1400" kern="100" dirty="0">
                        <a:solidFill>
                          <a:srgbClr val="00B050"/>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3420001296"/>
                  </a:ext>
                </a:extLst>
              </a:tr>
            </a:tbl>
          </a:graphicData>
        </a:graphic>
      </p:graphicFrame>
      <p:sp>
        <p:nvSpPr>
          <p:cNvPr id="19" name="テキスト ボックス 18"/>
          <p:cNvSpPr txBox="1"/>
          <p:nvPr/>
        </p:nvSpPr>
        <p:spPr>
          <a:xfrm>
            <a:off x="251732" y="8472067"/>
            <a:ext cx="6621522" cy="1200329"/>
          </a:xfrm>
          <a:prstGeom prst="rect">
            <a:avLst/>
          </a:prstGeom>
          <a:solidFill>
            <a:schemeClr val="accent1">
              <a:alpha val="0"/>
            </a:schemeClr>
          </a:solidFill>
        </p:spPr>
        <p:txBody>
          <a:bodyPr wrap="square" rtlCol="0">
            <a:spAutoFit/>
          </a:bodyPr>
          <a:lstStyle/>
          <a:p>
            <a:pPr>
              <a:lnSpc>
                <a:spcPts val="1200"/>
              </a:lnSpc>
            </a:pPr>
            <a:r>
              <a:rPr lang="ja-JP" altLang="ja-JP" sz="1200" dirty="0"/>
              <a:t>　</a:t>
            </a:r>
            <a:r>
              <a:rPr lang="ja-JP" altLang="ja-JP" sz="1100" dirty="0">
                <a:solidFill>
                  <a:srgbClr val="FF0000"/>
                </a:solidFill>
              </a:rPr>
              <a:t>※１：本事業</a:t>
            </a:r>
            <a:r>
              <a:rPr lang="ja-JP" altLang="en-US" sz="1100" dirty="0">
                <a:solidFill>
                  <a:srgbClr val="FF0000"/>
                </a:solidFill>
              </a:rPr>
              <a:t>で</a:t>
            </a:r>
            <a:r>
              <a:rPr lang="ja-JP" altLang="ja-JP" sz="1100" dirty="0">
                <a:solidFill>
                  <a:srgbClr val="FF0000"/>
                </a:solidFill>
              </a:rPr>
              <a:t>は</a:t>
            </a:r>
            <a:r>
              <a:rPr lang="ja-JP" altLang="en-US" sz="1100" dirty="0">
                <a:solidFill>
                  <a:srgbClr val="FF0000"/>
                </a:solidFill>
              </a:rPr>
              <a:t>５人未満でも労働保険（労災保険・雇用保険）の</a:t>
            </a:r>
            <a:r>
              <a:rPr lang="ja-JP" altLang="ja-JP" sz="1100" dirty="0">
                <a:solidFill>
                  <a:srgbClr val="FF0000"/>
                </a:solidFill>
              </a:rPr>
              <a:t>加入が必須となる【事業上必須】。</a:t>
            </a:r>
            <a:endParaRPr lang="en-US" altLang="ja-JP" sz="1100" dirty="0">
              <a:solidFill>
                <a:srgbClr val="FF0000"/>
              </a:solidFill>
            </a:endParaRPr>
          </a:p>
          <a:p>
            <a:pPr>
              <a:lnSpc>
                <a:spcPts val="1200"/>
              </a:lnSpc>
            </a:pPr>
            <a:r>
              <a:rPr lang="ja-JP" altLang="en-US" sz="1100" dirty="0">
                <a:solidFill>
                  <a:srgbClr val="FF0000"/>
                </a:solidFill>
              </a:rPr>
              <a:t>　　　　 ただし、労働者（被雇用者）の全員が外国人技能実習生（５人未満）の場合、雇用保険の加入について</a:t>
            </a:r>
            <a:endParaRPr lang="en-US" altLang="ja-JP" sz="1100" dirty="0">
              <a:solidFill>
                <a:srgbClr val="FF0000"/>
              </a:solidFill>
            </a:endParaRPr>
          </a:p>
          <a:p>
            <a:pPr>
              <a:lnSpc>
                <a:spcPts val="1200"/>
              </a:lnSpc>
            </a:pPr>
            <a:r>
              <a:rPr lang="ja-JP" altLang="en-US" sz="1100" dirty="0">
                <a:solidFill>
                  <a:srgbClr val="FF0000"/>
                </a:solidFill>
              </a:rPr>
              <a:t>　　　 　は、本事業上も任意とする。</a:t>
            </a:r>
            <a:endParaRPr lang="en-US" altLang="ja-JP" sz="1100" dirty="0">
              <a:solidFill>
                <a:srgbClr val="FF0000"/>
              </a:solidFill>
            </a:endParaRPr>
          </a:p>
          <a:p>
            <a:pPr>
              <a:lnSpc>
                <a:spcPts val="1200"/>
              </a:lnSpc>
            </a:pPr>
            <a:r>
              <a:rPr lang="ja-JP" altLang="en-US" sz="1100" dirty="0"/>
              <a:t>　　　　 </a:t>
            </a:r>
            <a:r>
              <a:rPr lang="ja-JP" altLang="ja-JP" sz="1100" dirty="0"/>
              <a:t>また、事業主が労災保険の「特別加入制度」を利用</a:t>
            </a:r>
            <a:r>
              <a:rPr lang="ja-JP" altLang="en-US" sz="1100" dirty="0"/>
              <a:t>する</a:t>
            </a:r>
            <a:r>
              <a:rPr lang="ja-JP" altLang="ja-JP" sz="1100" dirty="0"/>
              <a:t>場合、</a:t>
            </a:r>
            <a:r>
              <a:rPr lang="ja-JP" altLang="en-US" sz="1100" dirty="0"/>
              <a:t>労災保険が</a:t>
            </a:r>
            <a:r>
              <a:rPr lang="ja-JP" altLang="ja-JP" sz="1100" dirty="0"/>
              <a:t>強制加入となる。</a:t>
            </a:r>
          </a:p>
          <a:p>
            <a:pPr>
              <a:lnSpc>
                <a:spcPts val="1200"/>
              </a:lnSpc>
            </a:pPr>
            <a:r>
              <a:rPr lang="ja-JP" altLang="ja-JP" sz="1100" dirty="0"/>
              <a:t>　※２：社会保険（健康保険・厚生年金保険）に加入しない場合は、国民健康保険、国民年金へ加入する。</a:t>
            </a:r>
            <a:endParaRPr lang="en-US" altLang="ja-JP" sz="1100" dirty="0"/>
          </a:p>
          <a:p>
            <a:r>
              <a:rPr lang="ja-JP" altLang="en-US" sz="1100" dirty="0"/>
              <a:t>　</a:t>
            </a:r>
            <a:r>
              <a:rPr lang="ja-JP" altLang="ja-JP" sz="1100" dirty="0"/>
              <a:t>※３：農事組合法人の組合員（出資者）について、確定給与として余剰金の分配を受けている場合、労働保</a:t>
            </a:r>
            <a:endParaRPr lang="en-US" altLang="ja-JP" sz="1100" dirty="0"/>
          </a:p>
          <a:p>
            <a:r>
              <a:rPr lang="ja-JP" altLang="en-US" sz="1100" dirty="0"/>
              <a:t>　　</a:t>
            </a:r>
            <a:r>
              <a:rPr lang="ja-JP" altLang="en-US" sz="1100"/>
              <a:t>　 </a:t>
            </a:r>
            <a:r>
              <a:rPr lang="ja-JP" altLang="en-US" sz="1100" dirty="0"/>
              <a:t>　</a:t>
            </a:r>
            <a:r>
              <a:rPr lang="ja-JP" altLang="ja-JP" sz="1100" dirty="0"/>
              <a:t>険・社会保険ともに強制加入の対象になる。</a:t>
            </a:r>
          </a:p>
        </p:txBody>
      </p:sp>
      <p:sp>
        <p:nvSpPr>
          <p:cNvPr id="20" name="テキスト ボックス 19"/>
          <p:cNvSpPr txBox="1"/>
          <p:nvPr/>
        </p:nvSpPr>
        <p:spPr>
          <a:xfrm>
            <a:off x="235093" y="4077019"/>
            <a:ext cx="4284891" cy="305517"/>
          </a:xfrm>
          <a:prstGeom prst="rect">
            <a:avLst/>
          </a:prstGeom>
          <a:noFill/>
        </p:spPr>
        <p:txBody>
          <a:bodyPr wrap="square" rtlCol="0">
            <a:spAutoFit/>
          </a:bodyPr>
          <a:lstStyle/>
          <a:p>
            <a:r>
              <a:rPr lang="ja-JP" altLang="en-US" sz="1400" dirty="0">
                <a:solidFill>
                  <a:srgbClr val="FF0066"/>
                </a:solidFill>
                <a:latin typeface="HG丸ｺﾞｼｯｸM-PRO" pitchFamily="50" charset="-128"/>
                <a:ea typeface="HG丸ｺﾞｼｯｸM-PRO" pitchFamily="50" charset="-128"/>
              </a:rPr>
              <a:t>　</a:t>
            </a:r>
            <a:r>
              <a:rPr lang="ja-JP" altLang="en-US" sz="1400" b="1" dirty="0">
                <a:solidFill>
                  <a:srgbClr val="FF0066"/>
                </a:solidFill>
                <a:latin typeface="HG丸ｺﾞｼｯｸM-PRO" pitchFamily="50" charset="-128"/>
                <a:ea typeface="HG丸ｺﾞｼｯｸM-PRO" pitchFamily="50" charset="-128"/>
              </a:rPr>
              <a:t>労働保険・社会保険とは、どんな制度？</a:t>
            </a:r>
            <a:endParaRPr kumimoji="1" lang="ja-JP" altLang="en-US" sz="1400" b="1" dirty="0">
              <a:ln w="6350">
                <a:noFill/>
              </a:ln>
              <a:solidFill>
                <a:srgbClr val="FF0066"/>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4" name="正方形/長方形 3"/>
          <p:cNvSpPr/>
          <p:nvPr/>
        </p:nvSpPr>
        <p:spPr>
          <a:xfrm>
            <a:off x="216214" y="98758"/>
            <a:ext cx="6498151" cy="9624772"/>
          </a:xfrm>
          <a:prstGeom prst="rect">
            <a:avLst/>
          </a:prstGeom>
          <a:noFill/>
          <a:ln w="317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latin typeface="Arial Black" pitchFamily="34" charset="0"/>
              <a:ea typeface="HG丸ｺﾞｼｯｸM-PRO" pitchFamily="50" charset="-128"/>
            </a:endParaRPr>
          </a:p>
        </p:txBody>
      </p:sp>
    </p:spTree>
    <p:extLst>
      <p:ext uri="{BB962C8B-B14F-4D97-AF65-F5344CB8AC3E}">
        <p14:creationId xmlns:p14="http://schemas.microsoft.com/office/powerpoint/2010/main" val="3484149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6939390" y="4502950"/>
            <a:ext cx="1170130" cy="369332"/>
          </a:xfrm>
          <a:prstGeom prst="rect">
            <a:avLst/>
          </a:prstGeom>
          <a:noFill/>
        </p:spPr>
        <p:txBody>
          <a:bodyPr wrap="square" rtlCol="0">
            <a:spAutoFit/>
          </a:bodyPr>
          <a:lstStyle/>
          <a:p>
            <a:endParaRPr kumimoji="1" lang="ja-JP" altLang="en-US" dirty="0"/>
          </a:p>
        </p:txBody>
      </p:sp>
      <p:sp>
        <p:nvSpPr>
          <p:cNvPr id="11" name="角丸四角形 10"/>
          <p:cNvSpPr/>
          <p:nvPr/>
        </p:nvSpPr>
        <p:spPr>
          <a:xfrm>
            <a:off x="366346" y="8772722"/>
            <a:ext cx="1673079" cy="267931"/>
          </a:xfrm>
          <a:prstGeom prst="roundRect">
            <a:avLst/>
          </a:prstGeom>
          <a:solidFill>
            <a:srgbClr val="002060"/>
          </a:solidFill>
          <a:ln w="1270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dirty="0">
                <a:solidFill>
                  <a:schemeClr val="bg1"/>
                </a:solidFill>
                <a:latin typeface="Arial Black" pitchFamily="34" charset="0"/>
                <a:ea typeface="HG丸ｺﾞｼｯｸM-PRO" pitchFamily="50" charset="-128"/>
              </a:rPr>
              <a:t>Ⅳ</a:t>
            </a:r>
            <a:r>
              <a:rPr lang="ja-JP" altLang="en-US" sz="1600" dirty="0">
                <a:solidFill>
                  <a:schemeClr val="bg1"/>
                </a:solidFill>
                <a:latin typeface="Arial Black" pitchFamily="34" charset="0"/>
                <a:ea typeface="HG丸ｺﾞｼｯｸM-PRO" pitchFamily="50" charset="-128"/>
              </a:rPr>
              <a:t>　補助金額</a:t>
            </a:r>
            <a:endParaRPr kumimoji="1" lang="ja-JP" altLang="en-US" sz="1600" dirty="0">
              <a:solidFill>
                <a:schemeClr val="bg1"/>
              </a:solidFill>
              <a:latin typeface="Arial Black" pitchFamily="34" charset="0"/>
              <a:ea typeface="HG丸ｺﾞｼｯｸM-PRO" pitchFamily="50" charset="-128"/>
            </a:endParaRPr>
          </a:p>
        </p:txBody>
      </p:sp>
      <p:sp>
        <p:nvSpPr>
          <p:cNvPr id="12" name="テキスト ボックス 11"/>
          <p:cNvSpPr txBox="1"/>
          <p:nvPr/>
        </p:nvSpPr>
        <p:spPr>
          <a:xfrm>
            <a:off x="397707" y="9034131"/>
            <a:ext cx="6314309" cy="338554"/>
          </a:xfrm>
          <a:prstGeom prst="rect">
            <a:avLst/>
          </a:prstGeom>
          <a:noFill/>
        </p:spPr>
        <p:txBody>
          <a:bodyPr wrap="square" rtlCol="0">
            <a:spAutoFit/>
          </a:bodyPr>
          <a:lstStyle/>
          <a:p>
            <a:r>
              <a:rPr lang="ja-JP" altLang="en-US" sz="1600" dirty="0"/>
              <a:t>　定額　２０万円</a:t>
            </a:r>
            <a:endParaRPr lang="en-US" altLang="ja-JP" sz="1600" dirty="0"/>
          </a:p>
        </p:txBody>
      </p:sp>
      <p:sp>
        <p:nvSpPr>
          <p:cNvPr id="16" name="テキスト ボックス 15"/>
          <p:cNvSpPr txBox="1"/>
          <p:nvPr/>
        </p:nvSpPr>
        <p:spPr>
          <a:xfrm>
            <a:off x="434215" y="9313471"/>
            <a:ext cx="6314309" cy="553998"/>
          </a:xfrm>
          <a:prstGeom prst="rect">
            <a:avLst/>
          </a:prstGeom>
          <a:noFill/>
        </p:spPr>
        <p:txBody>
          <a:bodyPr wrap="square" rtlCol="0">
            <a:spAutoFit/>
          </a:bodyPr>
          <a:lstStyle/>
          <a:p>
            <a:pPr>
              <a:lnSpc>
                <a:spcPts val="1200"/>
              </a:lnSpc>
            </a:pPr>
            <a:r>
              <a:rPr lang="ja-JP" altLang="en-US" sz="1200" dirty="0"/>
              <a:t>注１）事業１及び事業２どちらを実施する場合も、定額２０万円です。</a:t>
            </a:r>
            <a:endParaRPr lang="en-US" altLang="ja-JP" sz="1200" dirty="0"/>
          </a:p>
          <a:p>
            <a:pPr>
              <a:lnSpc>
                <a:spcPts val="1200"/>
              </a:lnSpc>
            </a:pPr>
            <a:r>
              <a:rPr lang="ja-JP" altLang="en-US" sz="1200" dirty="0"/>
              <a:t>注２）</a:t>
            </a:r>
            <a:r>
              <a:rPr lang="ja-JP" altLang="ja-JP" sz="1200" dirty="0"/>
              <a:t>事業１及び</a:t>
            </a:r>
            <a:r>
              <a:rPr lang="ja-JP" altLang="en-US" sz="1200" dirty="0"/>
              <a:t>事業</a:t>
            </a:r>
            <a:r>
              <a:rPr lang="ja-JP" altLang="ja-JP" sz="1200" dirty="0"/>
              <a:t>２について、それぞれ</a:t>
            </a:r>
            <a:r>
              <a:rPr lang="ja-JP" altLang="en-US" sz="1200" dirty="0"/>
              <a:t>、</a:t>
            </a:r>
            <a:r>
              <a:rPr lang="ja-JP" altLang="ja-JP" sz="1200" dirty="0"/>
              <a:t>事業実施主体当たり１回限りの実施とし、</a:t>
            </a:r>
            <a:endParaRPr lang="en-US" altLang="ja-JP" sz="1200" dirty="0"/>
          </a:p>
          <a:p>
            <a:pPr>
              <a:lnSpc>
                <a:spcPts val="1200"/>
              </a:lnSpc>
            </a:pPr>
            <a:r>
              <a:rPr lang="ja-JP" altLang="en-US" sz="1200" dirty="0"/>
              <a:t>　　　同一</a:t>
            </a:r>
            <a:r>
              <a:rPr lang="ja-JP" altLang="ja-JP" sz="1200" dirty="0"/>
              <a:t>年度に同時に実施することはでき</a:t>
            </a:r>
            <a:r>
              <a:rPr lang="ja-JP" altLang="en-US" sz="1200" dirty="0"/>
              <a:t>ません</a:t>
            </a:r>
            <a:r>
              <a:rPr lang="ja-JP" altLang="ja-JP" sz="1200" dirty="0"/>
              <a:t>。</a:t>
            </a:r>
            <a:endParaRPr lang="en-US" altLang="ja-JP" sz="1200" dirty="0"/>
          </a:p>
        </p:txBody>
      </p:sp>
      <p:sp>
        <p:nvSpPr>
          <p:cNvPr id="18" name="正方形/長方形 17"/>
          <p:cNvSpPr/>
          <p:nvPr/>
        </p:nvSpPr>
        <p:spPr>
          <a:xfrm>
            <a:off x="233845" y="98756"/>
            <a:ext cx="6478171" cy="8640000"/>
          </a:xfrm>
          <a:prstGeom prst="rect">
            <a:avLst/>
          </a:prstGeom>
          <a:noFill/>
          <a:ln w="317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latin typeface="Arial Black" pitchFamily="34" charset="0"/>
              <a:ea typeface="HG丸ｺﾞｼｯｸM-PRO" pitchFamily="50" charset="-128"/>
            </a:endParaRPr>
          </a:p>
        </p:txBody>
      </p:sp>
      <p:sp>
        <p:nvSpPr>
          <p:cNvPr id="2" name="テキスト ボックス 1">
            <a:extLst>
              <a:ext uri="{FF2B5EF4-FFF2-40B4-BE49-F238E27FC236}">
                <a16:creationId xmlns:a16="http://schemas.microsoft.com/office/drawing/2014/main" id="{28819D61-A446-6AEC-6871-0C1A0B8B75F5}"/>
              </a:ext>
            </a:extLst>
          </p:cNvPr>
          <p:cNvSpPr txBox="1"/>
          <p:nvPr/>
        </p:nvSpPr>
        <p:spPr>
          <a:xfrm>
            <a:off x="258533" y="101169"/>
            <a:ext cx="6489991" cy="1508105"/>
          </a:xfrm>
          <a:prstGeom prst="rect">
            <a:avLst/>
          </a:prstGeom>
          <a:noFill/>
        </p:spPr>
        <p:txBody>
          <a:bodyPr wrap="square" rtlCol="0">
            <a:spAutoFit/>
          </a:bodyPr>
          <a:lstStyle/>
          <a:p>
            <a:r>
              <a:rPr lang="ja-JP" altLang="en-US" sz="1400" b="1" dirty="0">
                <a:solidFill>
                  <a:srgbClr val="002060"/>
                </a:solidFill>
              </a:rPr>
              <a:t>（３）事業２（</a:t>
            </a:r>
            <a:r>
              <a:rPr lang="ja-JP" altLang="ja-JP" sz="1400" b="1" dirty="0">
                <a:solidFill>
                  <a:srgbClr val="002060"/>
                </a:solidFill>
              </a:rPr>
              <a:t>雇用条件</a:t>
            </a:r>
            <a:r>
              <a:rPr lang="ja-JP" altLang="en-US" sz="1400" b="1" dirty="0">
                <a:solidFill>
                  <a:srgbClr val="002060"/>
                </a:solidFill>
              </a:rPr>
              <a:t>等の改善）</a:t>
            </a:r>
            <a:endParaRPr lang="en-US" altLang="ja-JP" sz="1400" b="1" dirty="0">
              <a:solidFill>
                <a:srgbClr val="002060"/>
              </a:solidFill>
            </a:endParaRPr>
          </a:p>
          <a:p>
            <a:r>
              <a:rPr lang="en-US" altLang="ja-JP" sz="1300" b="1" dirty="0">
                <a:solidFill>
                  <a:srgbClr val="002060"/>
                </a:solidFill>
              </a:rPr>
              <a:t>    </a:t>
            </a:r>
            <a:r>
              <a:rPr lang="ja-JP" altLang="ja-JP" sz="1300" dirty="0"/>
              <a:t>事業１の雇用条件が</a:t>
            </a:r>
            <a:r>
              <a:rPr lang="ja-JP" altLang="en-US" sz="1300" dirty="0"/>
              <a:t>既に</a:t>
            </a:r>
            <a:r>
              <a:rPr lang="ja-JP" altLang="ja-JP" sz="1300" dirty="0"/>
              <a:t>整備されている事業実施主体が</a:t>
            </a:r>
            <a:r>
              <a:rPr lang="ja-JP" altLang="en-US" sz="1300" dirty="0"/>
              <a:t>、</a:t>
            </a:r>
            <a:r>
              <a:rPr lang="ja-JP" altLang="ja-JP" sz="1300" dirty="0"/>
              <a:t>専門家の助言を受けて行う次の</a:t>
            </a:r>
            <a:r>
              <a:rPr lang="ja-JP" altLang="en-US" sz="1300" dirty="0"/>
              <a:t>①</a:t>
            </a:r>
            <a:r>
              <a:rPr lang="ja-JP" altLang="ja-JP" sz="1300" dirty="0"/>
              <a:t>又は</a:t>
            </a:r>
            <a:r>
              <a:rPr lang="ja-JP" altLang="en-US" sz="1300" dirty="0"/>
              <a:t>②</a:t>
            </a:r>
            <a:r>
              <a:rPr lang="ja-JP" altLang="ja-JP" sz="1300" dirty="0">
                <a:latin typeface="+mn-ea"/>
              </a:rPr>
              <a:t>のいずれか一方又は両方</a:t>
            </a:r>
            <a:r>
              <a:rPr lang="ja-JP" altLang="en-US" sz="1300" dirty="0">
                <a:latin typeface="+mn-ea"/>
              </a:rPr>
              <a:t>を</a:t>
            </a:r>
            <a:r>
              <a:rPr lang="ja-JP" altLang="ja-JP" sz="1300" dirty="0">
                <a:latin typeface="+mn-ea"/>
              </a:rPr>
              <a:t>改善</a:t>
            </a:r>
            <a:r>
              <a:rPr lang="ja-JP" altLang="en-US" sz="1300" dirty="0">
                <a:latin typeface="+mn-ea"/>
              </a:rPr>
              <a:t>する取組を支援します。</a:t>
            </a:r>
            <a:endParaRPr lang="ja-JP" altLang="ja-JP" sz="1300" dirty="0">
              <a:latin typeface="+mn-ea"/>
            </a:endParaRPr>
          </a:p>
          <a:p>
            <a:r>
              <a:rPr lang="en-US" altLang="ja-JP" sz="1300" dirty="0">
                <a:latin typeface="+mn-ea"/>
              </a:rPr>
              <a:t>    </a:t>
            </a:r>
            <a:r>
              <a:rPr lang="ja-JP" altLang="ja-JP" sz="1300" dirty="0">
                <a:latin typeface="+mn-ea"/>
              </a:rPr>
              <a:t>ただし、対象経費（専門家への支払経費（税抜き）及び作業環境の改善に係る経費（税抜き））の合計額が</a:t>
            </a:r>
            <a:r>
              <a:rPr lang="ja-JP" altLang="en-US" sz="1300" dirty="0">
                <a:latin typeface="+mn-ea"/>
              </a:rPr>
              <a:t>２０</a:t>
            </a:r>
            <a:r>
              <a:rPr lang="ja-JP" altLang="ja-JP" sz="1300" dirty="0">
                <a:latin typeface="+mn-ea"/>
              </a:rPr>
              <a:t>万円以上となる場合に限り事業対象と</a:t>
            </a:r>
            <a:r>
              <a:rPr lang="ja-JP" altLang="en-US" sz="1300" dirty="0">
                <a:latin typeface="+mn-ea"/>
              </a:rPr>
              <a:t>します</a:t>
            </a:r>
            <a:r>
              <a:rPr lang="ja-JP" altLang="ja-JP" sz="1300" dirty="0">
                <a:latin typeface="+mn-ea"/>
              </a:rPr>
              <a:t>。</a:t>
            </a:r>
          </a:p>
          <a:p>
            <a:r>
              <a:rPr lang="ja-JP" altLang="en-US" sz="1300" dirty="0">
                <a:latin typeface="+mn-ea"/>
              </a:rPr>
              <a:t>　　①</a:t>
            </a:r>
            <a:r>
              <a:rPr lang="ja-JP" altLang="ja-JP" sz="1300" dirty="0">
                <a:latin typeface="+mn-ea"/>
              </a:rPr>
              <a:t>　就業規則</a:t>
            </a:r>
            <a:endParaRPr lang="en-US" altLang="ja-JP" sz="1300" dirty="0">
              <a:latin typeface="+mn-ea"/>
            </a:endParaRPr>
          </a:p>
          <a:p>
            <a:r>
              <a:rPr lang="ja-JP" altLang="en-US" sz="1300" dirty="0"/>
              <a:t>　　②</a:t>
            </a:r>
            <a:r>
              <a:rPr lang="ja-JP" altLang="ja-JP" sz="1300" dirty="0"/>
              <a:t>　作業環境</a:t>
            </a:r>
          </a:p>
        </p:txBody>
      </p:sp>
      <p:sp>
        <p:nvSpPr>
          <p:cNvPr id="3" name="テキスト ボックス 2">
            <a:extLst>
              <a:ext uri="{FF2B5EF4-FFF2-40B4-BE49-F238E27FC236}">
                <a16:creationId xmlns:a16="http://schemas.microsoft.com/office/drawing/2014/main" id="{B8E5AC72-F435-18B3-EE0C-27F771F352F9}"/>
              </a:ext>
            </a:extLst>
          </p:cNvPr>
          <p:cNvSpPr txBox="1"/>
          <p:nvPr/>
        </p:nvSpPr>
        <p:spPr>
          <a:xfrm>
            <a:off x="258533" y="1477236"/>
            <a:ext cx="3700203" cy="292388"/>
          </a:xfrm>
          <a:prstGeom prst="rect">
            <a:avLst/>
          </a:prstGeom>
          <a:noFill/>
        </p:spPr>
        <p:txBody>
          <a:bodyPr wrap="square" rtlCol="0">
            <a:spAutoFit/>
          </a:bodyPr>
          <a:lstStyle/>
          <a:p>
            <a:r>
              <a:rPr lang="ja-JP" altLang="en-US" sz="1300" dirty="0">
                <a:solidFill>
                  <a:srgbClr val="FF0066"/>
                </a:solidFill>
                <a:latin typeface="HG丸ｺﾞｼｯｸM-PRO" pitchFamily="50" charset="-128"/>
                <a:ea typeface="HG丸ｺﾞｼｯｸM-PRO" pitchFamily="50" charset="-128"/>
              </a:rPr>
              <a:t>　</a:t>
            </a:r>
            <a:r>
              <a:rPr lang="ja-JP" altLang="en-US" sz="1300" b="1" dirty="0">
                <a:solidFill>
                  <a:srgbClr val="FF0066"/>
                </a:solidFill>
                <a:latin typeface="HG丸ｺﾞｼｯｸM-PRO" pitchFamily="50" charset="-128"/>
                <a:ea typeface="HG丸ｺﾞｼｯｸM-PRO" pitchFamily="50" charset="-128"/>
              </a:rPr>
              <a:t>専門家ってどんな人？</a:t>
            </a:r>
            <a:endParaRPr kumimoji="1" lang="ja-JP" altLang="en-US" sz="1300" b="1" dirty="0">
              <a:ln w="6350">
                <a:noFill/>
              </a:ln>
              <a:solidFill>
                <a:srgbClr val="FF0066"/>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8" name="テキスト ボックス 7">
            <a:extLst>
              <a:ext uri="{FF2B5EF4-FFF2-40B4-BE49-F238E27FC236}">
                <a16:creationId xmlns:a16="http://schemas.microsoft.com/office/drawing/2014/main" id="{8D747564-A8CD-1867-ABBF-A1567CF778F9}"/>
              </a:ext>
            </a:extLst>
          </p:cNvPr>
          <p:cNvSpPr txBox="1"/>
          <p:nvPr/>
        </p:nvSpPr>
        <p:spPr>
          <a:xfrm>
            <a:off x="233845" y="2973029"/>
            <a:ext cx="4455295" cy="292388"/>
          </a:xfrm>
          <a:prstGeom prst="rect">
            <a:avLst/>
          </a:prstGeom>
          <a:noFill/>
        </p:spPr>
        <p:txBody>
          <a:bodyPr wrap="square" rtlCol="0">
            <a:spAutoFit/>
          </a:bodyPr>
          <a:lstStyle/>
          <a:p>
            <a:r>
              <a:rPr lang="ja-JP" altLang="en-US" sz="1300" dirty="0">
                <a:solidFill>
                  <a:srgbClr val="FF0066"/>
                </a:solidFill>
                <a:latin typeface="HG丸ｺﾞｼｯｸM-PRO" pitchFamily="50" charset="-128"/>
                <a:ea typeface="HG丸ｺﾞｼｯｸM-PRO" pitchFamily="50" charset="-128"/>
              </a:rPr>
              <a:t>　</a:t>
            </a:r>
            <a:r>
              <a:rPr lang="ja-JP" altLang="en-US" sz="1300" b="1" dirty="0">
                <a:solidFill>
                  <a:srgbClr val="FF0066"/>
                </a:solidFill>
                <a:latin typeface="HG丸ｺﾞｼｯｸM-PRO" pitchFamily="50" charset="-128"/>
                <a:ea typeface="HG丸ｺﾞｼｯｸM-PRO" pitchFamily="50" charset="-128"/>
              </a:rPr>
              <a:t>就業規則の改善とは、どんなことをすればいいの？</a:t>
            </a:r>
            <a:endParaRPr kumimoji="1" lang="ja-JP" altLang="en-US" sz="1300" b="1" dirty="0">
              <a:ln w="6350">
                <a:noFill/>
              </a:ln>
              <a:solidFill>
                <a:srgbClr val="FF0066"/>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13" name="テキスト ボックス 12">
            <a:extLst>
              <a:ext uri="{FF2B5EF4-FFF2-40B4-BE49-F238E27FC236}">
                <a16:creationId xmlns:a16="http://schemas.microsoft.com/office/drawing/2014/main" id="{914FD334-8000-CDE7-85A5-854B1A12420D}"/>
              </a:ext>
            </a:extLst>
          </p:cNvPr>
          <p:cNvSpPr txBox="1"/>
          <p:nvPr/>
        </p:nvSpPr>
        <p:spPr>
          <a:xfrm>
            <a:off x="258533" y="1756734"/>
            <a:ext cx="6324488" cy="1242000"/>
          </a:xfrm>
          <a:prstGeom prst="rect">
            <a:avLst/>
          </a:prstGeom>
          <a:solidFill>
            <a:schemeClr val="accent6">
              <a:lumMod val="20000"/>
              <a:lumOff val="80000"/>
              <a:alpha val="69000"/>
            </a:schemeClr>
          </a:solidFill>
        </p:spPr>
        <p:txBody>
          <a:bodyPr wrap="square" rtlCol="0">
            <a:spAutoFit/>
          </a:bodyPr>
          <a:lstStyle/>
          <a:p>
            <a:r>
              <a:rPr lang="ja-JP" altLang="en-US" sz="1300" dirty="0"/>
              <a:t>　</a:t>
            </a:r>
            <a:r>
              <a:rPr lang="ja-JP" altLang="ja-JP" sz="1300" dirty="0"/>
              <a:t>次の</a:t>
            </a:r>
            <a:r>
              <a:rPr lang="ja-JP" altLang="en-US" sz="1300" dirty="0"/>
              <a:t>①又は②に掲げる人を専門家とします</a:t>
            </a:r>
            <a:r>
              <a:rPr lang="ja-JP" altLang="ja-JP" sz="1300" dirty="0"/>
              <a:t>。</a:t>
            </a:r>
            <a:r>
              <a:rPr lang="ja-JP" altLang="en-US" sz="1300" dirty="0"/>
              <a:t>例は、それぞれ次のとおりです。</a:t>
            </a:r>
            <a:endParaRPr lang="ja-JP" altLang="ja-JP" sz="1300" dirty="0"/>
          </a:p>
          <a:p>
            <a:r>
              <a:rPr lang="ja-JP" altLang="en-US" sz="1300" dirty="0"/>
              <a:t>　①</a:t>
            </a:r>
            <a:r>
              <a:rPr lang="ja-JP" altLang="ja-JP" sz="1300" dirty="0"/>
              <a:t>労務管理や農業経営の改善に関連する国家資格を有する者</a:t>
            </a:r>
          </a:p>
          <a:p>
            <a:r>
              <a:rPr lang="ja-JP" altLang="en-US" sz="1300" dirty="0"/>
              <a:t>　　</a:t>
            </a:r>
            <a:r>
              <a:rPr lang="ja-JP" altLang="ja-JP" sz="1300" dirty="0"/>
              <a:t>例</a:t>
            </a:r>
            <a:r>
              <a:rPr lang="ja-JP" altLang="en-US" sz="1300" dirty="0">
                <a:sym typeface="Wingdings" panose="05000000000000000000" pitchFamily="2" charset="2"/>
              </a:rPr>
              <a:t>）</a:t>
            </a:r>
            <a:r>
              <a:rPr lang="ja-JP" altLang="ja-JP" sz="1300" dirty="0"/>
              <a:t>社会保険労務士、中小企業診断士、普及指導員　等</a:t>
            </a:r>
          </a:p>
          <a:p>
            <a:r>
              <a:rPr lang="ja-JP" altLang="en-US" sz="1300" dirty="0"/>
              <a:t>　②</a:t>
            </a:r>
            <a:r>
              <a:rPr lang="ja-JP" altLang="ja-JP" sz="1300" dirty="0"/>
              <a:t>本県の農業関連団体において従事又は登録をしている者</a:t>
            </a:r>
          </a:p>
          <a:p>
            <a:r>
              <a:rPr lang="ja-JP" altLang="en-US" sz="1300" dirty="0"/>
              <a:t>　　</a:t>
            </a:r>
            <a:r>
              <a:rPr lang="ja-JP" altLang="ja-JP" sz="1300" dirty="0"/>
              <a:t>例</a:t>
            </a:r>
            <a:r>
              <a:rPr lang="ja-JP" altLang="en-US" sz="1300" dirty="0"/>
              <a:t>）</a:t>
            </a:r>
            <a:r>
              <a:rPr lang="ja-JP" altLang="ja-JP" sz="1300" dirty="0"/>
              <a:t>農業協同組合の営農指導員、（株）日本政策金融公庫の農業経営アドバ</a:t>
            </a:r>
            <a:endParaRPr lang="en-US" altLang="ja-JP" sz="1300" dirty="0"/>
          </a:p>
          <a:p>
            <a:r>
              <a:rPr lang="ja-JP" altLang="en-US" sz="1300" dirty="0"/>
              <a:t>　　　　</a:t>
            </a:r>
            <a:r>
              <a:rPr lang="ja-JP" altLang="ja-JP" sz="1300" dirty="0"/>
              <a:t>イザー、</a:t>
            </a:r>
            <a:r>
              <a:rPr lang="ja-JP" altLang="en-US" sz="1300" dirty="0"/>
              <a:t>農業経営・就農サポート推進事業に基づき登録された専門家</a:t>
            </a:r>
            <a:r>
              <a:rPr lang="ja-JP" altLang="ja-JP" sz="1300" dirty="0"/>
              <a:t>　等</a:t>
            </a:r>
          </a:p>
        </p:txBody>
      </p:sp>
      <p:sp>
        <p:nvSpPr>
          <p:cNvPr id="17" name="テキスト ボックス 16">
            <a:extLst>
              <a:ext uri="{FF2B5EF4-FFF2-40B4-BE49-F238E27FC236}">
                <a16:creationId xmlns:a16="http://schemas.microsoft.com/office/drawing/2014/main" id="{34AD1703-8707-C9DD-46E6-5BD75976CA35}"/>
              </a:ext>
            </a:extLst>
          </p:cNvPr>
          <p:cNvSpPr txBox="1"/>
          <p:nvPr/>
        </p:nvSpPr>
        <p:spPr>
          <a:xfrm>
            <a:off x="258533" y="3240702"/>
            <a:ext cx="6324488" cy="492443"/>
          </a:xfrm>
          <a:prstGeom prst="rect">
            <a:avLst/>
          </a:prstGeom>
          <a:solidFill>
            <a:schemeClr val="accent6">
              <a:lumMod val="20000"/>
              <a:lumOff val="80000"/>
              <a:alpha val="69000"/>
            </a:schemeClr>
          </a:solidFill>
        </p:spPr>
        <p:txBody>
          <a:bodyPr wrap="square" rtlCol="0">
            <a:spAutoFit/>
          </a:bodyPr>
          <a:lstStyle/>
          <a:p>
            <a:r>
              <a:rPr lang="ja-JP" altLang="en-US" sz="1300" dirty="0"/>
              <a:t>　</a:t>
            </a:r>
            <a:r>
              <a:rPr lang="en-US" altLang="ja-JP" sz="1300" dirty="0"/>
              <a:t> </a:t>
            </a:r>
            <a:r>
              <a:rPr lang="ja-JP" altLang="en-US" sz="1300" dirty="0"/>
              <a:t>専門家の助言を受け、既に整備している就業規則を見直し、諸手当の創設や安全衛生教育の実施等、更なる労働条件の改善につながる項目を就業規則に盛り込むことです。</a:t>
            </a:r>
            <a:endParaRPr lang="en-US" altLang="ja-JP" sz="1300" dirty="0"/>
          </a:p>
        </p:txBody>
      </p:sp>
      <p:sp>
        <p:nvSpPr>
          <p:cNvPr id="19" name="テキスト ボックス 18">
            <a:extLst>
              <a:ext uri="{FF2B5EF4-FFF2-40B4-BE49-F238E27FC236}">
                <a16:creationId xmlns:a16="http://schemas.microsoft.com/office/drawing/2014/main" id="{77836400-E490-E7BD-FA47-35ED7A63925B}"/>
              </a:ext>
            </a:extLst>
          </p:cNvPr>
          <p:cNvSpPr txBox="1"/>
          <p:nvPr/>
        </p:nvSpPr>
        <p:spPr>
          <a:xfrm>
            <a:off x="401604" y="3694069"/>
            <a:ext cx="4501795" cy="292388"/>
          </a:xfrm>
          <a:prstGeom prst="rect">
            <a:avLst/>
          </a:prstGeom>
          <a:noFill/>
        </p:spPr>
        <p:txBody>
          <a:bodyPr wrap="square" rtlCol="0">
            <a:spAutoFit/>
          </a:bodyPr>
          <a:lstStyle/>
          <a:p>
            <a:r>
              <a:rPr lang="ja-JP" altLang="en-US" sz="1300" b="1" dirty="0">
                <a:solidFill>
                  <a:srgbClr val="FF0066"/>
                </a:solidFill>
                <a:latin typeface="HG丸ｺﾞｼｯｸM-PRO" pitchFamily="50" charset="-128"/>
                <a:ea typeface="HG丸ｺﾞｼｯｸM-PRO" pitchFamily="50" charset="-128"/>
              </a:rPr>
              <a:t>作業環境の改善とは、どんなことをすればいいの？</a:t>
            </a:r>
            <a:endParaRPr kumimoji="1" lang="ja-JP" altLang="en-US" sz="1300" b="1" dirty="0">
              <a:ln w="6350">
                <a:noFill/>
              </a:ln>
              <a:solidFill>
                <a:srgbClr val="FF0066"/>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20" name="テキスト ボックス 19">
            <a:extLst>
              <a:ext uri="{FF2B5EF4-FFF2-40B4-BE49-F238E27FC236}">
                <a16:creationId xmlns:a16="http://schemas.microsoft.com/office/drawing/2014/main" id="{396F464D-CF0F-6AD5-4C57-2CFED0F5B01E}"/>
              </a:ext>
            </a:extLst>
          </p:cNvPr>
          <p:cNvSpPr txBox="1"/>
          <p:nvPr/>
        </p:nvSpPr>
        <p:spPr>
          <a:xfrm>
            <a:off x="258533" y="3955317"/>
            <a:ext cx="6324488" cy="4752000"/>
          </a:xfrm>
          <a:prstGeom prst="rect">
            <a:avLst/>
          </a:prstGeom>
          <a:solidFill>
            <a:schemeClr val="accent6">
              <a:lumMod val="20000"/>
              <a:lumOff val="80000"/>
              <a:alpha val="69000"/>
            </a:schemeClr>
          </a:solidFill>
        </p:spPr>
        <p:txBody>
          <a:bodyPr wrap="square" rtlCol="0">
            <a:spAutoFit/>
          </a:bodyPr>
          <a:lstStyle/>
          <a:p>
            <a:pPr>
              <a:lnSpc>
                <a:spcPts val="1400"/>
              </a:lnSpc>
            </a:pPr>
            <a:r>
              <a:rPr lang="ja-JP" altLang="en-US" sz="1300" dirty="0"/>
              <a:t>　専門家の助言を受け、安全かつ快適に農作業が行えるような改善に向け必要な物品を購入したり、作業場の改修を行うことです。</a:t>
            </a:r>
            <a:endParaRPr lang="en-US" altLang="ja-JP" sz="1300" dirty="0"/>
          </a:p>
          <a:p>
            <a:pPr>
              <a:lnSpc>
                <a:spcPts val="1400"/>
              </a:lnSpc>
            </a:pPr>
            <a:r>
              <a:rPr lang="ja-JP" altLang="en-US" sz="1300" dirty="0"/>
              <a:t>　</a:t>
            </a:r>
            <a:r>
              <a:rPr lang="ja-JP" altLang="ja-JP" sz="1300" dirty="0"/>
              <a:t>　</a:t>
            </a:r>
            <a:r>
              <a:rPr lang="en-US" altLang="ja-JP" sz="1300" dirty="0"/>
              <a:t>【</a:t>
            </a:r>
            <a:r>
              <a:rPr lang="ja-JP" altLang="ja-JP" sz="1300" dirty="0"/>
              <a:t>物品の購入</a:t>
            </a:r>
            <a:r>
              <a:rPr lang="en-US" altLang="ja-JP" sz="1300" dirty="0"/>
              <a:t>】</a:t>
            </a:r>
            <a:endParaRPr lang="ja-JP" altLang="ja-JP" sz="1300" dirty="0"/>
          </a:p>
          <a:p>
            <a:pPr>
              <a:lnSpc>
                <a:spcPts val="1400"/>
              </a:lnSpc>
            </a:pPr>
            <a:r>
              <a:rPr lang="ja-JP" altLang="ja-JP" sz="1300" dirty="0"/>
              <a:t>　　・作業ラインの改善に資する物品</a:t>
            </a:r>
            <a:r>
              <a:rPr lang="ja-JP" altLang="en-US" sz="1300" dirty="0"/>
              <a:t>　</a:t>
            </a:r>
            <a:endParaRPr lang="en-US" altLang="ja-JP" sz="1300" dirty="0"/>
          </a:p>
          <a:p>
            <a:pPr>
              <a:lnSpc>
                <a:spcPts val="1400"/>
              </a:lnSpc>
            </a:pPr>
            <a:r>
              <a:rPr lang="ja-JP" altLang="en-US" sz="1300" dirty="0"/>
              <a:t>　　　　（</a:t>
            </a:r>
            <a:r>
              <a:rPr lang="ja-JP" altLang="ja-JP" sz="1300" dirty="0"/>
              <a:t>例）台車、ローラーコンベヤ、作業台等</a:t>
            </a:r>
          </a:p>
          <a:p>
            <a:pPr>
              <a:lnSpc>
                <a:spcPts val="1400"/>
              </a:lnSpc>
            </a:pPr>
            <a:r>
              <a:rPr lang="ja-JP" altLang="ja-JP" sz="1300" dirty="0"/>
              <a:t>　　・作業中の疲労軽減に資する物品</a:t>
            </a:r>
            <a:r>
              <a:rPr lang="ja-JP" altLang="en-US" sz="1300" dirty="0"/>
              <a:t>　</a:t>
            </a:r>
            <a:endParaRPr lang="en-US" altLang="ja-JP" sz="1300" dirty="0"/>
          </a:p>
          <a:p>
            <a:pPr>
              <a:lnSpc>
                <a:spcPts val="1400"/>
              </a:lnSpc>
            </a:pPr>
            <a:r>
              <a:rPr lang="ja-JP" altLang="en-US" sz="1300" dirty="0"/>
              <a:t>　　　　（</a:t>
            </a:r>
            <a:r>
              <a:rPr lang="ja-JP" altLang="ja-JP" sz="1300" dirty="0"/>
              <a:t>例）防寒着、</a:t>
            </a:r>
            <a:r>
              <a:rPr lang="ja-JP" altLang="en-US" sz="1300" dirty="0"/>
              <a:t>腰痛軽減サポートスーツ、</a:t>
            </a:r>
            <a:r>
              <a:rPr lang="ja-JP" altLang="ja-JP" sz="1300" dirty="0"/>
              <a:t>敷マット等</a:t>
            </a:r>
          </a:p>
          <a:p>
            <a:pPr>
              <a:lnSpc>
                <a:spcPts val="1400"/>
              </a:lnSpc>
            </a:pPr>
            <a:r>
              <a:rPr lang="ja-JP" altLang="ja-JP" sz="1300" dirty="0"/>
              <a:t>　　・作業の安全に資する物品</a:t>
            </a:r>
            <a:r>
              <a:rPr lang="ja-JP" altLang="en-US" sz="1300" dirty="0"/>
              <a:t>　</a:t>
            </a:r>
            <a:endParaRPr lang="en-US" altLang="ja-JP" sz="1300" dirty="0"/>
          </a:p>
          <a:p>
            <a:pPr>
              <a:lnSpc>
                <a:spcPts val="1400"/>
              </a:lnSpc>
            </a:pPr>
            <a:r>
              <a:rPr lang="ja-JP" altLang="en-US" sz="1300" dirty="0"/>
              <a:t>　　　　（</a:t>
            </a:r>
            <a:r>
              <a:rPr lang="ja-JP" altLang="ja-JP" sz="1300" dirty="0"/>
              <a:t>例）安全靴、反射材付き作業着、ヘルメット等</a:t>
            </a:r>
            <a:endParaRPr lang="en-US" altLang="ja-JP" sz="1300" dirty="0"/>
          </a:p>
          <a:p>
            <a:pPr>
              <a:lnSpc>
                <a:spcPts val="1400"/>
              </a:lnSpc>
            </a:pPr>
            <a:r>
              <a:rPr lang="ja-JP" altLang="en-US" sz="1300" dirty="0"/>
              <a:t>　　・作業場での感染症予防に役立つ物品</a:t>
            </a:r>
            <a:endParaRPr lang="en-US" altLang="ja-JP" sz="1300" dirty="0"/>
          </a:p>
          <a:p>
            <a:pPr>
              <a:lnSpc>
                <a:spcPts val="1400"/>
              </a:lnSpc>
            </a:pPr>
            <a:r>
              <a:rPr lang="ja-JP" altLang="en-US" sz="1300" dirty="0"/>
              <a:t>　　　　（例）飛散防止アクリルパーテーション、空気清浄器等</a:t>
            </a:r>
            <a:endParaRPr lang="en-US" altLang="ja-JP" sz="1300" dirty="0"/>
          </a:p>
          <a:p>
            <a:pPr>
              <a:lnSpc>
                <a:spcPts val="1400"/>
              </a:lnSpc>
            </a:pPr>
            <a:r>
              <a:rPr lang="ja-JP" altLang="en-US" sz="1300" dirty="0"/>
              <a:t>　　　　　　（注）消毒用エタノールなどの消耗品は、対象とはなりません。</a:t>
            </a:r>
            <a:endParaRPr lang="en-US" altLang="ja-JP" sz="1300" dirty="0"/>
          </a:p>
          <a:p>
            <a:pPr>
              <a:lnSpc>
                <a:spcPts val="1400"/>
              </a:lnSpc>
            </a:pPr>
            <a:r>
              <a:rPr lang="en-US" altLang="ja-JP" sz="1300" dirty="0"/>
              <a:t>      </a:t>
            </a:r>
            <a:r>
              <a:rPr lang="ja-JP" altLang="en-US" sz="1300" dirty="0"/>
              <a:t>・障害者の農作業改善に資する物品</a:t>
            </a:r>
            <a:endParaRPr lang="en-US" altLang="ja-JP" sz="1300" dirty="0"/>
          </a:p>
          <a:p>
            <a:pPr>
              <a:lnSpc>
                <a:spcPts val="1400"/>
              </a:lnSpc>
            </a:pPr>
            <a:r>
              <a:rPr lang="ja-JP" altLang="en-US" sz="1300" dirty="0"/>
              <a:t>　　　　（例）障害者が農作業のために使用する用具（</a:t>
            </a:r>
            <a:r>
              <a:rPr lang="en-US" altLang="ja-JP" sz="1300" dirty="0"/>
              <a:t>※</a:t>
            </a:r>
            <a:r>
              <a:rPr lang="ja-JP" altLang="en-US" sz="1300" dirty="0"/>
              <a:t>製作材料も含む）</a:t>
            </a:r>
            <a:endParaRPr lang="en-US" altLang="ja-JP" sz="1300" dirty="0"/>
          </a:p>
          <a:p>
            <a:pPr>
              <a:lnSpc>
                <a:spcPts val="1400"/>
              </a:lnSpc>
            </a:pPr>
            <a:r>
              <a:rPr lang="ja-JP" altLang="en-US" sz="1300" dirty="0"/>
              <a:t>　　・外国人材とのコミュニケーション改善を通じて作業改善につながる物品</a:t>
            </a:r>
            <a:endParaRPr lang="en-US" altLang="ja-JP" sz="1300" dirty="0"/>
          </a:p>
          <a:p>
            <a:pPr>
              <a:lnSpc>
                <a:spcPts val="1400"/>
              </a:lnSpc>
            </a:pPr>
            <a:r>
              <a:rPr lang="ja-JP" altLang="en-US" sz="1300" dirty="0"/>
              <a:t>　　　　（例）翻訳機、外国語の作業・注意看板等</a:t>
            </a:r>
            <a:endParaRPr lang="en-US" altLang="ja-JP" sz="1300" dirty="0"/>
          </a:p>
          <a:p>
            <a:pPr>
              <a:lnSpc>
                <a:spcPts val="1400"/>
              </a:lnSpc>
            </a:pPr>
            <a:r>
              <a:rPr lang="ja-JP" altLang="en-US" sz="1300" dirty="0"/>
              <a:t>　　・被雇用者の労務管理に必要な経費</a:t>
            </a:r>
            <a:endParaRPr lang="en-US" altLang="ja-JP" sz="1300" dirty="0"/>
          </a:p>
          <a:p>
            <a:pPr>
              <a:lnSpc>
                <a:spcPts val="1400"/>
              </a:lnSpc>
            </a:pPr>
            <a:r>
              <a:rPr lang="ja-JP" altLang="en-US" sz="1300" dirty="0"/>
              <a:t>　　　　（例）作業マニュアル作成、安全講習会の実施</a:t>
            </a:r>
            <a:endParaRPr lang="en-US" altLang="ja-JP" sz="1300" dirty="0"/>
          </a:p>
          <a:p>
            <a:pPr>
              <a:lnSpc>
                <a:spcPts val="1400"/>
              </a:lnSpc>
            </a:pPr>
            <a:r>
              <a:rPr lang="ja-JP" altLang="en-US" sz="1300" dirty="0"/>
              <a:t>　</a:t>
            </a:r>
            <a:r>
              <a:rPr lang="ja-JP" altLang="ja-JP" sz="1300" dirty="0"/>
              <a:t>　</a:t>
            </a:r>
            <a:r>
              <a:rPr lang="en-US" altLang="ja-JP" sz="1300" dirty="0"/>
              <a:t>【</a:t>
            </a:r>
            <a:r>
              <a:rPr lang="ja-JP" altLang="ja-JP" sz="1300" dirty="0"/>
              <a:t>作業場の改修</a:t>
            </a:r>
            <a:r>
              <a:rPr lang="en-US" altLang="ja-JP" sz="1300" dirty="0"/>
              <a:t>】</a:t>
            </a:r>
            <a:endParaRPr lang="ja-JP" altLang="ja-JP" sz="1300" dirty="0"/>
          </a:p>
          <a:p>
            <a:pPr>
              <a:lnSpc>
                <a:spcPts val="1400"/>
              </a:lnSpc>
            </a:pPr>
            <a:r>
              <a:rPr lang="ja-JP" altLang="ja-JP" sz="1300" dirty="0"/>
              <a:t>　　・新たな設備の設置</a:t>
            </a:r>
            <a:r>
              <a:rPr lang="ja-JP" altLang="en-US" sz="1300" dirty="0"/>
              <a:t>　</a:t>
            </a:r>
            <a:endParaRPr lang="en-US" altLang="ja-JP" sz="1300" dirty="0"/>
          </a:p>
          <a:p>
            <a:pPr>
              <a:lnSpc>
                <a:spcPts val="1400"/>
              </a:lnSpc>
            </a:pPr>
            <a:r>
              <a:rPr lang="ja-JP" altLang="en-US" sz="1300" dirty="0"/>
              <a:t>　　　　（</a:t>
            </a:r>
            <a:r>
              <a:rPr lang="ja-JP" altLang="ja-JP" sz="1300" dirty="0"/>
              <a:t>例）エアコンの設置、</a:t>
            </a:r>
            <a:r>
              <a:rPr lang="en-US" altLang="ja-JP" sz="1300" dirty="0">
                <a:latin typeface="+mn-ea"/>
              </a:rPr>
              <a:t>LED</a:t>
            </a:r>
            <a:r>
              <a:rPr lang="ja-JP" altLang="ja-JP" sz="1300" dirty="0"/>
              <a:t>照明の設置</a:t>
            </a:r>
            <a:r>
              <a:rPr lang="ja-JP" altLang="en-US" sz="1300" dirty="0"/>
              <a:t>、床コンクリートの打設</a:t>
            </a:r>
            <a:r>
              <a:rPr lang="ja-JP" altLang="ja-JP" sz="1300" dirty="0"/>
              <a:t>等</a:t>
            </a:r>
          </a:p>
          <a:p>
            <a:pPr>
              <a:lnSpc>
                <a:spcPts val="1400"/>
              </a:lnSpc>
            </a:pPr>
            <a:r>
              <a:rPr lang="ja-JP" altLang="ja-JP" sz="1300" dirty="0"/>
              <a:t>　　・既存施設の改修</a:t>
            </a:r>
            <a:r>
              <a:rPr lang="ja-JP" altLang="en-US" sz="1300" dirty="0"/>
              <a:t>　</a:t>
            </a:r>
            <a:endParaRPr lang="en-US" altLang="ja-JP" sz="1300" dirty="0"/>
          </a:p>
          <a:p>
            <a:pPr>
              <a:lnSpc>
                <a:spcPts val="1400"/>
              </a:lnSpc>
            </a:pPr>
            <a:r>
              <a:rPr lang="ja-JP" altLang="en-US" sz="1300" dirty="0"/>
              <a:t>　　　　（</a:t>
            </a:r>
            <a:r>
              <a:rPr lang="ja-JP" altLang="ja-JP" sz="1300" dirty="0"/>
              <a:t>例）段差の解消、採光窓の設置等</a:t>
            </a:r>
            <a:r>
              <a:rPr lang="ja-JP" altLang="en-US" sz="1300" dirty="0"/>
              <a:t>　</a:t>
            </a:r>
            <a:endParaRPr lang="en-US" altLang="ja-JP" sz="800" dirty="0"/>
          </a:p>
          <a:p>
            <a:pPr>
              <a:lnSpc>
                <a:spcPts val="1200"/>
              </a:lnSpc>
            </a:pPr>
            <a:endParaRPr lang="en-US" altLang="ja-JP" sz="200" dirty="0"/>
          </a:p>
          <a:p>
            <a:pPr>
              <a:lnSpc>
                <a:spcPts val="1200"/>
              </a:lnSpc>
            </a:pPr>
            <a:r>
              <a:rPr lang="ja-JP" altLang="en-US" sz="1300" dirty="0"/>
              <a:t>　（注）</a:t>
            </a:r>
            <a:r>
              <a:rPr lang="ja-JP" altLang="ja-JP" sz="1300" dirty="0"/>
              <a:t>物品の購入</a:t>
            </a:r>
            <a:r>
              <a:rPr lang="ja-JP" altLang="en-US" sz="1300" dirty="0"/>
              <a:t>等</a:t>
            </a:r>
            <a:r>
              <a:rPr lang="ja-JP" altLang="ja-JP" sz="1300" dirty="0"/>
              <a:t>に当たり、１品</a:t>
            </a:r>
            <a:r>
              <a:rPr lang="ja-JP" altLang="en-US" sz="1300" dirty="0"/>
              <a:t>（改修）</a:t>
            </a:r>
            <a:r>
              <a:rPr lang="ja-JP" altLang="ja-JP" sz="1300" dirty="0"/>
              <a:t>当たりの費用は</a:t>
            </a:r>
            <a:r>
              <a:rPr lang="ja-JP" altLang="en-US" sz="1300" dirty="0"/>
              <a:t>、</a:t>
            </a:r>
            <a:r>
              <a:rPr lang="en-US" altLang="ja-JP" sz="1300" dirty="0">
                <a:latin typeface="+mn-ea"/>
              </a:rPr>
              <a:t>10</a:t>
            </a:r>
            <a:r>
              <a:rPr lang="ja-JP" altLang="ja-JP" sz="1300" dirty="0">
                <a:latin typeface="+mn-ea"/>
              </a:rPr>
              <a:t>万</a:t>
            </a:r>
            <a:r>
              <a:rPr lang="ja-JP" altLang="ja-JP" sz="1300" dirty="0"/>
              <a:t>円未満（税込み）</a:t>
            </a:r>
            <a:r>
              <a:rPr lang="ja-JP" altLang="en-US" sz="1300" dirty="0"/>
              <a:t>が対象となる</a:t>
            </a:r>
            <a:r>
              <a:rPr lang="ja-JP" altLang="ja-JP" sz="1300" dirty="0"/>
              <a:t>ので</a:t>
            </a:r>
            <a:r>
              <a:rPr lang="ja-JP" altLang="en-US" sz="1300" dirty="0"/>
              <a:t>御</a:t>
            </a:r>
            <a:r>
              <a:rPr lang="ja-JP" altLang="ja-JP" sz="1300" dirty="0"/>
              <a:t>注意くださ</a:t>
            </a:r>
            <a:r>
              <a:rPr lang="ja-JP" altLang="en-US" sz="1300" dirty="0"/>
              <a:t>い。また、本事業以外の県や国の補助事業の対象とするものや、既に自ら購入等しているものを対象とすることはできません。</a:t>
            </a:r>
            <a:endParaRPr lang="en-US" altLang="ja-JP"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237170658"/>
              </p:ext>
            </p:extLst>
          </p:nvPr>
        </p:nvGraphicFramePr>
        <p:xfrm>
          <a:off x="332393" y="1444317"/>
          <a:ext cx="6294082" cy="728056"/>
        </p:xfrm>
        <a:graphic>
          <a:graphicData uri="http://schemas.openxmlformats.org/drawingml/2006/table">
            <a:tbl>
              <a:tblPr firstRow="1" firstCol="1" bandRow="1">
                <a:tableStyleId>{5C22544A-7EE6-4342-B048-85BDC9FD1C3A}</a:tableStyleId>
              </a:tblPr>
              <a:tblGrid>
                <a:gridCol w="2879288">
                  <a:extLst>
                    <a:ext uri="{9D8B030D-6E8A-4147-A177-3AD203B41FA5}">
                      <a16:colId xmlns:a16="http://schemas.microsoft.com/office/drawing/2014/main" val="3035463479"/>
                    </a:ext>
                  </a:extLst>
                </a:gridCol>
                <a:gridCol w="2228733">
                  <a:extLst>
                    <a:ext uri="{9D8B030D-6E8A-4147-A177-3AD203B41FA5}">
                      <a16:colId xmlns:a16="http://schemas.microsoft.com/office/drawing/2014/main" val="3529038255"/>
                    </a:ext>
                  </a:extLst>
                </a:gridCol>
                <a:gridCol w="1186061">
                  <a:extLst>
                    <a:ext uri="{9D8B030D-6E8A-4147-A177-3AD203B41FA5}">
                      <a16:colId xmlns:a16="http://schemas.microsoft.com/office/drawing/2014/main" val="3698082106"/>
                    </a:ext>
                  </a:extLst>
                </a:gridCol>
              </a:tblGrid>
              <a:tr h="256042">
                <a:tc>
                  <a:txBody>
                    <a:bodyPr/>
                    <a:lstStyle/>
                    <a:p>
                      <a:pPr algn="ctr">
                        <a:spcAft>
                          <a:spcPts val="0"/>
                        </a:spcAft>
                      </a:pPr>
                      <a:r>
                        <a:rPr lang="ja-JP" altLang="en-US" sz="1200" kern="100" dirty="0">
                          <a:solidFill>
                            <a:schemeClr val="tx1"/>
                          </a:solidFill>
                          <a:effectLst/>
                          <a:latin typeface="+mn-ea"/>
                          <a:ea typeface="+mn-ea"/>
                          <a:cs typeface="Times New Roman" panose="02020603050405020304" pitchFamily="18" charset="0"/>
                        </a:rPr>
                        <a:t>機　関　名</a:t>
                      </a:r>
                      <a:endParaRPr lang="ja-JP" sz="1200" kern="100" dirty="0">
                        <a:solidFill>
                          <a:schemeClr val="tx1"/>
                        </a:solidFill>
                        <a:effectLst/>
                        <a:latin typeface="+mn-ea"/>
                        <a:ea typeface="+mn-ea"/>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ctr">
                        <a:spcAft>
                          <a:spcPts val="0"/>
                        </a:spcAft>
                      </a:pPr>
                      <a:r>
                        <a:rPr lang="ja-JP" altLang="en-US" sz="1200" kern="1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住　　所</a:t>
                      </a:r>
                      <a:endParaRPr lang="ja-JP" sz="1200" kern="1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200" kern="100" dirty="0">
                          <a:solidFill>
                            <a:schemeClr val="tx1"/>
                          </a:solidFill>
                          <a:effectLst/>
                        </a:rPr>
                        <a:t>電話番号</a:t>
                      </a:r>
                      <a:endParaRPr lang="ja-JP" alt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4061870249"/>
                  </a:ext>
                </a:extLst>
              </a:tr>
              <a:tr h="47201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b="0" kern="100" dirty="0">
                          <a:solidFill>
                            <a:schemeClr val="tx1"/>
                          </a:solidFill>
                          <a:effectLst/>
                          <a:latin typeface="+mn-lt"/>
                          <a:ea typeface="+mn-ea"/>
                          <a:cs typeface="+mn-cs"/>
                        </a:rPr>
                        <a:t>　　　千葉県農林水産部</a:t>
                      </a:r>
                      <a:endParaRPr lang="en-US" altLang="ja-JP" sz="1200" b="0" kern="1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b="0" kern="100" dirty="0">
                          <a:solidFill>
                            <a:schemeClr val="tx1"/>
                          </a:solidFill>
                          <a:effectLst/>
                          <a:latin typeface="+mn-lt"/>
                          <a:ea typeface="+mn-ea"/>
                          <a:cs typeface="+mn-cs"/>
                        </a:rPr>
                        <a:t>　　　担い手支援課経営体育成班</a:t>
                      </a:r>
                      <a:endParaRPr lang="ja-JP" altLang="ja-JP" sz="1200" b="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altLang="ja-JP" sz="1200" kern="100" dirty="0">
                          <a:solidFill>
                            <a:schemeClr val="tx1"/>
                          </a:solidFill>
                          <a:effectLst/>
                        </a:rPr>
                        <a:t>〒</a:t>
                      </a:r>
                      <a:r>
                        <a:rPr lang="en-US" altLang="ja-JP" sz="1200" kern="100" dirty="0">
                          <a:solidFill>
                            <a:schemeClr val="tx1"/>
                          </a:solidFill>
                          <a:effectLst/>
                        </a:rPr>
                        <a:t>260-8667</a:t>
                      </a:r>
                    </a:p>
                    <a:p>
                      <a:pPr indent="-38100" algn="l">
                        <a:spcAft>
                          <a:spcPts val="0"/>
                        </a:spcAft>
                      </a:pPr>
                      <a:r>
                        <a:rPr lang="ja-JP" altLang="en-US" sz="1200" kern="100" dirty="0">
                          <a:solidFill>
                            <a:schemeClr val="tx1"/>
                          </a:solidFill>
                          <a:effectLst/>
                        </a:rPr>
                        <a:t>千葉</a:t>
                      </a:r>
                      <a:r>
                        <a:rPr lang="ja-JP" altLang="ja-JP" sz="1200" kern="100" dirty="0">
                          <a:solidFill>
                            <a:schemeClr val="tx1"/>
                          </a:solidFill>
                          <a:effectLst/>
                        </a:rPr>
                        <a:t>市</a:t>
                      </a:r>
                      <a:r>
                        <a:rPr lang="ja-JP" altLang="en-US" sz="1200" kern="100" dirty="0">
                          <a:solidFill>
                            <a:schemeClr val="tx1"/>
                          </a:solidFill>
                          <a:effectLst/>
                        </a:rPr>
                        <a:t>中央区市場町</a:t>
                      </a:r>
                      <a:r>
                        <a:rPr lang="en-US" altLang="ja-JP" sz="1200" kern="100" dirty="0">
                          <a:solidFill>
                            <a:schemeClr val="tx1"/>
                          </a:solidFill>
                          <a:effectLst/>
                        </a:rPr>
                        <a:t>1-1</a:t>
                      </a:r>
                      <a:endParaRPr lang="ja-JP" alt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400" b="0" kern="100" dirty="0">
                          <a:solidFill>
                            <a:schemeClr val="tx1"/>
                          </a:solidFill>
                          <a:effectLst/>
                        </a:rPr>
                        <a:t>043(223)2905</a:t>
                      </a:r>
                      <a:endParaRPr lang="ja-JP" altLang="ja-JP" sz="1400" b="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4620072"/>
                  </a:ext>
                </a:extLst>
              </a:tr>
            </a:tbl>
          </a:graphicData>
        </a:graphic>
      </p:graphicFrame>
      <p:graphicFrame>
        <p:nvGraphicFramePr>
          <p:cNvPr id="3" name="表 2"/>
          <p:cNvGraphicFramePr>
            <a:graphicFrameLocks noGrp="1"/>
          </p:cNvGraphicFramePr>
          <p:nvPr>
            <p:extLst>
              <p:ext uri="{D42A27DB-BD31-4B8C-83A1-F6EECF244321}">
                <p14:modId xmlns:p14="http://schemas.microsoft.com/office/powerpoint/2010/main" val="2374521752"/>
              </p:ext>
            </p:extLst>
          </p:nvPr>
        </p:nvGraphicFramePr>
        <p:xfrm>
          <a:off x="310338" y="3696161"/>
          <a:ext cx="6300700" cy="5197796"/>
        </p:xfrm>
        <a:graphic>
          <a:graphicData uri="http://schemas.openxmlformats.org/drawingml/2006/table">
            <a:tbl>
              <a:tblPr firstRow="1" firstCol="1" bandRow="1">
                <a:tableStyleId>{93296810-A885-4BE3-A3E7-6D5BEEA58F35}</a:tableStyleId>
              </a:tblPr>
              <a:tblGrid>
                <a:gridCol w="656526">
                  <a:extLst>
                    <a:ext uri="{9D8B030D-6E8A-4147-A177-3AD203B41FA5}">
                      <a16:colId xmlns:a16="http://schemas.microsoft.com/office/drawing/2014/main" val="921411521"/>
                    </a:ext>
                  </a:extLst>
                </a:gridCol>
                <a:gridCol w="2223794">
                  <a:extLst>
                    <a:ext uri="{9D8B030D-6E8A-4147-A177-3AD203B41FA5}">
                      <a16:colId xmlns:a16="http://schemas.microsoft.com/office/drawing/2014/main" val="2486680689"/>
                    </a:ext>
                  </a:extLst>
                </a:gridCol>
                <a:gridCol w="2224971">
                  <a:extLst>
                    <a:ext uri="{9D8B030D-6E8A-4147-A177-3AD203B41FA5}">
                      <a16:colId xmlns:a16="http://schemas.microsoft.com/office/drawing/2014/main" val="497811214"/>
                    </a:ext>
                  </a:extLst>
                </a:gridCol>
                <a:gridCol w="1195409">
                  <a:extLst>
                    <a:ext uri="{9D8B030D-6E8A-4147-A177-3AD203B41FA5}">
                      <a16:colId xmlns:a16="http://schemas.microsoft.com/office/drawing/2014/main" val="4154600774"/>
                    </a:ext>
                  </a:extLst>
                </a:gridCol>
              </a:tblGrid>
              <a:tr h="430029">
                <a:tc>
                  <a:txBody>
                    <a:bodyPr/>
                    <a:lstStyle/>
                    <a:p>
                      <a:pPr algn="ctr">
                        <a:spcAft>
                          <a:spcPts val="0"/>
                        </a:spcAft>
                      </a:pPr>
                      <a:r>
                        <a:rPr lang="ja-JP" altLang="en-US" sz="1300" kern="100" dirty="0">
                          <a:solidFill>
                            <a:schemeClr val="tx1"/>
                          </a:solidFill>
                          <a:effectLst/>
                        </a:rPr>
                        <a:t>農業</a:t>
                      </a:r>
                      <a:endParaRPr lang="en-US" altLang="ja-JP" sz="1300" kern="100" dirty="0">
                        <a:solidFill>
                          <a:schemeClr val="tx1"/>
                        </a:solidFill>
                        <a:effectLst/>
                      </a:endParaRPr>
                    </a:p>
                    <a:p>
                      <a:pPr algn="ctr">
                        <a:spcAft>
                          <a:spcPts val="0"/>
                        </a:spcAft>
                      </a:pPr>
                      <a:r>
                        <a:rPr lang="ja-JP" sz="1300" kern="100" dirty="0">
                          <a:solidFill>
                            <a:schemeClr val="tx1"/>
                          </a:solidFill>
                          <a:effectLst/>
                        </a:rPr>
                        <a:t>事務所</a:t>
                      </a:r>
                      <a:endParaRPr lang="ja-JP" sz="13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ctr">
                        <a:spcAft>
                          <a:spcPts val="0"/>
                        </a:spcAft>
                      </a:pPr>
                      <a:r>
                        <a:rPr lang="ja-JP" sz="1400" kern="0" dirty="0">
                          <a:solidFill>
                            <a:schemeClr val="tx1"/>
                          </a:solidFill>
                          <a:effectLst/>
                        </a:rPr>
                        <a:t>管轄</a:t>
                      </a:r>
                      <a:r>
                        <a:rPr lang="ja-JP" altLang="en-US" sz="1400" kern="0" dirty="0">
                          <a:solidFill>
                            <a:schemeClr val="tx1"/>
                          </a:solidFill>
                          <a:effectLst/>
                        </a:rPr>
                        <a:t>地域</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ctr">
                        <a:spcAft>
                          <a:spcPts val="0"/>
                        </a:spcAft>
                      </a:pPr>
                      <a:r>
                        <a:rPr lang="ja-JP" sz="1400" kern="100" dirty="0">
                          <a:solidFill>
                            <a:schemeClr val="tx1"/>
                          </a:solidFill>
                          <a:effectLst/>
                        </a:rPr>
                        <a:t>住</a:t>
                      </a:r>
                      <a:r>
                        <a:rPr lang="ja-JP" altLang="en-US" sz="1400" kern="100" dirty="0">
                          <a:solidFill>
                            <a:schemeClr val="tx1"/>
                          </a:solidFill>
                          <a:effectLst/>
                        </a:rPr>
                        <a:t>　　</a:t>
                      </a:r>
                      <a:r>
                        <a:rPr lang="ja-JP" sz="1400" kern="100" dirty="0">
                          <a:solidFill>
                            <a:schemeClr val="tx1"/>
                          </a:solidFill>
                          <a:effectLst/>
                        </a:rPr>
                        <a:t>所</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indent="41275" algn="ctr">
                        <a:spcAft>
                          <a:spcPts val="0"/>
                        </a:spcAft>
                      </a:pPr>
                      <a:r>
                        <a:rPr lang="ja-JP" sz="1400" kern="100" dirty="0">
                          <a:solidFill>
                            <a:schemeClr val="tx1"/>
                          </a:solidFill>
                          <a:effectLst/>
                        </a:rPr>
                        <a:t>電話番号</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3445068004"/>
                  </a:ext>
                </a:extLst>
              </a:tr>
              <a:tr h="601785">
                <a:tc>
                  <a:txBody>
                    <a:bodyPr/>
                    <a:lstStyle/>
                    <a:p>
                      <a:pPr algn="ctr">
                        <a:spcAft>
                          <a:spcPts val="0"/>
                        </a:spcAft>
                      </a:pPr>
                      <a:r>
                        <a:rPr lang="ja-JP" sz="1400" kern="100" dirty="0">
                          <a:solidFill>
                            <a:schemeClr val="tx1"/>
                          </a:solidFill>
                          <a:effectLst/>
                        </a:rPr>
                        <a:t>千</a:t>
                      </a:r>
                      <a:r>
                        <a:rPr lang="ja-JP" altLang="en-US" sz="1400" kern="100" dirty="0">
                          <a:solidFill>
                            <a:schemeClr val="tx1"/>
                          </a:solidFill>
                          <a:effectLst/>
                        </a:rPr>
                        <a:t>　</a:t>
                      </a:r>
                      <a:r>
                        <a:rPr lang="ja-JP" sz="1400" kern="100" dirty="0">
                          <a:solidFill>
                            <a:schemeClr val="tx1"/>
                          </a:solidFill>
                          <a:effectLst/>
                        </a:rPr>
                        <a:t>葉</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just">
                        <a:spcAft>
                          <a:spcPts val="0"/>
                        </a:spcAft>
                      </a:pPr>
                      <a:r>
                        <a:rPr lang="ja-JP" sz="1100" kern="0" dirty="0">
                          <a:solidFill>
                            <a:schemeClr val="tx1"/>
                          </a:solidFill>
                          <a:effectLst/>
                        </a:rPr>
                        <a:t>千葉市・習志野市・市原市</a:t>
                      </a:r>
                      <a:r>
                        <a:rPr lang="ja-JP" altLang="en-US" sz="1100" kern="0" dirty="0">
                          <a:solidFill>
                            <a:schemeClr val="tx1"/>
                          </a:solidFill>
                          <a:effectLst/>
                        </a:rPr>
                        <a:t>・</a:t>
                      </a:r>
                      <a:endParaRPr lang="en-US" altLang="ja-JP" sz="1100" kern="0" dirty="0">
                        <a:solidFill>
                          <a:schemeClr val="tx1"/>
                        </a:solidFill>
                        <a:effectLst/>
                      </a:endParaRPr>
                    </a:p>
                    <a:p>
                      <a:pPr algn="just">
                        <a:spcAft>
                          <a:spcPts val="0"/>
                        </a:spcAft>
                      </a:pPr>
                      <a:r>
                        <a:rPr lang="ja-JP" sz="1100" kern="0" dirty="0">
                          <a:solidFill>
                            <a:schemeClr val="tx1"/>
                          </a:solidFill>
                          <a:effectLst/>
                        </a:rPr>
                        <a:t>八千代市</a:t>
                      </a:r>
                      <a:endParaRPr lang="ja-JP" sz="11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262-0032</a:t>
                      </a:r>
                      <a:endParaRPr lang="ja-JP" sz="1200" kern="100" dirty="0">
                        <a:solidFill>
                          <a:schemeClr val="tx1"/>
                        </a:solidFill>
                        <a:effectLst/>
                      </a:endParaRPr>
                    </a:p>
                    <a:p>
                      <a:pPr indent="-38100" algn="l">
                        <a:spcAft>
                          <a:spcPts val="0"/>
                        </a:spcAft>
                      </a:pPr>
                      <a:r>
                        <a:rPr lang="ja-JP" sz="1200" kern="100" dirty="0">
                          <a:solidFill>
                            <a:schemeClr val="tx1"/>
                          </a:solidFill>
                          <a:effectLst/>
                        </a:rPr>
                        <a:t>千葉市</a:t>
                      </a:r>
                      <a:r>
                        <a:rPr lang="ja-JP" altLang="en-US" sz="1200" kern="100" dirty="0">
                          <a:solidFill>
                            <a:schemeClr val="tx1"/>
                          </a:solidFill>
                          <a:effectLst/>
                        </a:rPr>
                        <a:t>花見川区幕張町</a:t>
                      </a:r>
                      <a:r>
                        <a:rPr lang="en-US" altLang="ja-JP" sz="1100" kern="100" dirty="0">
                          <a:solidFill>
                            <a:schemeClr val="tx1"/>
                          </a:solidFill>
                          <a:effectLst/>
                          <a:latin typeface="+mn-ea"/>
                          <a:ea typeface="+mn-ea"/>
                          <a:cs typeface="Times New Roman" panose="02020603050405020304" pitchFamily="18" charset="0"/>
                        </a:rPr>
                        <a:t>5-417-24</a:t>
                      </a:r>
                      <a:endParaRPr lang="en-US" altLang="ja-JP" sz="1200" kern="100" dirty="0">
                        <a:solidFill>
                          <a:schemeClr val="tx1"/>
                        </a:solidFill>
                        <a:effectLst/>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79375" indent="-147955" algn="ctr">
                        <a:spcAft>
                          <a:spcPts val="0"/>
                        </a:spcAft>
                      </a:pPr>
                      <a:r>
                        <a:rPr lang="en-US" sz="1400" kern="100" dirty="0">
                          <a:solidFill>
                            <a:schemeClr val="tx1"/>
                          </a:solidFill>
                          <a:effectLst/>
                        </a:rPr>
                        <a:t>043(310)3026</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4385956"/>
                  </a:ext>
                </a:extLst>
              </a:tr>
              <a:tr h="511764">
                <a:tc>
                  <a:txBody>
                    <a:bodyPr/>
                    <a:lstStyle/>
                    <a:p>
                      <a:pPr algn="ctr">
                        <a:spcAft>
                          <a:spcPts val="0"/>
                        </a:spcAft>
                      </a:pPr>
                      <a:r>
                        <a:rPr lang="ja-JP" sz="1300" kern="100" dirty="0">
                          <a:solidFill>
                            <a:schemeClr val="tx1"/>
                          </a:solidFill>
                          <a:effectLst/>
                        </a:rPr>
                        <a:t>東葛飾</a:t>
                      </a:r>
                      <a:endParaRPr lang="ja-JP" sz="13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just">
                        <a:spcAft>
                          <a:spcPts val="0"/>
                        </a:spcAft>
                      </a:pPr>
                      <a:r>
                        <a:rPr lang="ja-JP" sz="1100" kern="0" dirty="0">
                          <a:solidFill>
                            <a:schemeClr val="tx1"/>
                          </a:solidFill>
                          <a:effectLst/>
                        </a:rPr>
                        <a:t>市川市・船橋市・松戸市・野田市・</a:t>
                      </a:r>
                      <a:endParaRPr lang="en-US" altLang="ja-JP" sz="1100" kern="0" dirty="0">
                        <a:solidFill>
                          <a:schemeClr val="tx1"/>
                        </a:solidFill>
                        <a:effectLst/>
                      </a:endParaRPr>
                    </a:p>
                    <a:p>
                      <a:pPr algn="just">
                        <a:spcAft>
                          <a:spcPts val="0"/>
                        </a:spcAft>
                      </a:pPr>
                      <a:r>
                        <a:rPr lang="ja-JP" sz="1100" kern="0" dirty="0">
                          <a:solidFill>
                            <a:schemeClr val="tx1"/>
                          </a:solidFill>
                          <a:effectLst/>
                        </a:rPr>
                        <a:t>柏市・流山市・我孫子市・鎌ケ谷市</a:t>
                      </a:r>
                      <a:endParaRPr lang="en-US" altLang="ja-JP" sz="1100" kern="0" dirty="0">
                        <a:solidFill>
                          <a:schemeClr val="tx1"/>
                        </a:solidFill>
                        <a:effectLst/>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277-0861</a:t>
                      </a:r>
                      <a:endParaRPr lang="ja-JP" sz="1200" kern="100" dirty="0">
                        <a:solidFill>
                          <a:schemeClr val="tx1"/>
                        </a:solidFill>
                        <a:effectLst/>
                      </a:endParaRPr>
                    </a:p>
                    <a:p>
                      <a:pPr indent="-38100" algn="l">
                        <a:spcAft>
                          <a:spcPts val="0"/>
                        </a:spcAft>
                      </a:pPr>
                      <a:r>
                        <a:rPr lang="ja-JP" sz="1200" kern="100" dirty="0">
                          <a:solidFill>
                            <a:schemeClr val="tx1"/>
                          </a:solidFill>
                          <a:effectLst/>
                        </a:rPr>
                        <a:t>柏市高田</a:t>
                      </a:r>
                      <a:r>
                        <a:rPr lang="en-US" sz="1200" kern="100" dirty="0">
                          <a:solidFill>
                            <a:schemeClr val="tx1"/>
                          </a:solidFill>
                          <a:effectLst/>
                        </a:rPr>
                        <a:t>990-1</a:t>
                      </a:r>
                      <a:endParaRPr 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indent="-68580" algn="ctr">
                        <a:spcAft>
                          <a:spcPts val="0"/>
                        </a:spcAft>
                      </a:pPr>
                      <a:r>
                        <a:rPr lang="en-US" sz="1400" kern="100" dirty="0">
                          <a:solidFill>
                            <a:schemeClr val="tx1"/>
                          </a:solidFill>
                          <a:effectLst/>
                        </a:rPr>
                        <a:t>04(7143)4121</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320763"/>
                  </a:ext>
                </a:extLst>
              </a:tr>
              <a:tr h="585065">
                <a:tc>
                  <a:txBody>
                    <a:bodyPr/>
                    <a:lstStyle/>
                    <a:p>
                      <a:pPr algn="ctr">
                        <a:spcAft>
                          <a:spcPts val="0"/>
                        </a:spcAft>
                      </a:pPr>
                      <a:r>
                        <a:rPr lang="ja-JP" sz="1400" kern="100" dirty="0">
                          <a:solidFill>
                            <a:schemeClr val="tx1"/>
                          </a:solidFill>
                          <a:effectLst/>
                        </a:rPr>
                        <a:t>印</a:t>
                      </a:r>
                      <a:r>
                        <a:rPr lang="ja-JP" altLang="en-US" sz="1400" kern="100" dirty="0">
                          <a:solidFill>
                            <a:schemeClr val="tx1"/>
                          </a:solidFill>
                          <a:effectLst/>
                        </a:rPr>
                        <a:t>　</a:t>
                      </a:r>
                      <a:r>
                        <a:rPr lang="ja-JP" sz="1400" kern="100" dirty="0">
                          <a:solidFill>
                            <a:schemeClr val="tx1"/>
                          </a:solidFill>
                          <a:effectLst/>
                        </a:rPr>
                        <a:t>旛</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just">
                        <a:spcAft>
                          <a:spcPts val="0"/>
                        </a:spcAft>
                      </a:pPr>
                      <a:r>
                        <a:rPr lang="ja-JP" sz="1100" kern="0" dirty="0">
                          <a:solidFill>
                            <a:schemeClr val="tx1"/>
                          </a:solidFill>
                          <a:effectLst/>
                        </a:rPr>
                        <a:t>成田市・佐倉市・四街道市・</a:t>
                      </a:r>
                      <a:endParaRPr lang="en-US" altLang="ja-JP" sz="1100" kern="0" dirty="0">
                        <a:solidFill>
                          <a:schemeClr val="tx1"/>
                        </a:solidFill>
                        <a:effectLst/>
                      </a:endParaRPr>
                    </a:p>
                    <a:p>
                      <a:pPr algn="just">
                        <a:spcAft>
                          <a:spcPts val="0"/>
                        </a:spcAft>
                      </a:pPr>
                      <a:r>
                        <a:rPr lang="ja-JP" sz="1100" kern="0" dirty="0">
                          <a:solidFill>
                            <a:schemeClr val="tx1"/>
                          </a:solidFill>
                          <a:effectLst/>
                        </a:rPr>
                        <a:t>八街市・印西市・白井市・富里市・酒々井町・栄町</a:t>
                      </a:r>
                      <a:endParaRPr lang="ja-JP" sz="11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285-0026</a:t>
                      </a:r>
                      <a:endParaRPr lang="ja-JP" sz="1200" kern="100" dirty="0">
                        <a:solidFill>
                          <a:schemeClr val="tx1"/>
                        </a:solidFill>
                        <a:effectLst/>
                      </a:endParaRPr>
                    </a:p>
                    <a:p>
                      <a:pPr indent="-38100" algn="l">
                        <a:spcAft>
                          <a:spcPts val="0"/>
                        </a:spcAft>
                      </a:pPr>
                      <a:r>
                        <a:rPr lang="ja-JP" sz="1200" kern="100" dirty="0">
                          <a:solidFill>
                            <a:schemeClr val="tx1"/>
                          </a:solidFill>
                          <a:effectLst/>
                        </a:rPr>
                        <a:t>佐倉市鏑木仲田町</a:t>
                      </a:r>
                      <a:r>
                        <a:rPr lang="en-US" sz="1200" kern="100" dirty="0">
                          <a:solidFill>
                            <a:schemeClr val="tx1"/>
                          </a:solidFill>
                          <a:effectLst/>
                        </a:rPr>
                        <a:t>8-1</a:t>
                      </a:r>
                      <a:endParaRPr 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52400" indent="-220980" algn="ctr">
                        <a:spcAft>
                          <a:spcPts val="0"/>
                        </a:spcAft>
                      </a:pPr>
                      <a:r>
                        <a:rPr lang="en-US" sz="1400" kern="100" dirty="0">
                          <a:solidFill>
                            <a:schemeClr val="tx1"/>
                          </a:solidFill>
                          <a:effectLst/>
                        </a:rPr>
                        <a:t>043(483)1129</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6100682"/>
                  </a:ext>
                </a:extLst>
              </a:tr>
              <a:tr h="433341">
                <a:tc>
                  <a:txBody>
                    <a:bodyPr/>
                    <a:lstStyle/>
                    <a:p>
                      <a:pPr algn="ctr">
                        <a:spcAft>
                          <a:spcPts val="0"/>
                        </a:spcAft>
                      </a:pPr>
                      <a:r>
                        <a:rPr lang="ja-JP" sz="1400" kern="100" dirty="0">
                          <a:solidFill>
                            <a:schemeClr val="tx1"/>
                          </a:solidFill>
                          <a:effectLst/>
                        </a:rPr>
                        <a:t>香</a:t>
                      </a:r>
                      <a:r>
                        <a:rPr lang="ja-JP" altLang="en-US" sz="1400" kern="100" dirty="0">
                          <a:solidFill>
                            <a:schemeClr val="tx1"/>
                          </a:solidFill>
                          <a:effectLst/>
                        </a:rPr>
                        <a:t>　</a:t>
                      </a:r>
                      <a:r>
                        <a:rPr lang="ja-JP" sz="1400" kern="100" dirty="0">
                          <a:solidFill>
                            <a:schemeClr val="tx1"/>
                          </a:solidFill>
                          <a:effectLst/>
                        </a:rPr>
                        <a:t>取</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just">
                        <a:spcAft>
                          <a:spcPts val="0"/>
                        </a:spcAft>
                      </a:pPr>
                      <a:r>
                        <a:rPr lang="ja-JP" sz="1100" kern="0" dirty="0">
                          <a:solidFill>
                            <a:schemeClr val="tx1"/>
                          </a:solidFill>
                          <a:effectLst/>
                        </a:rPr>
                        <a:t>香取市・神崎町・多古町・東庄町</a:t>
                      </a:r>
                      <a:endParaRPr lang="ja-JP" sz="11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287-0003</a:t>
                      </a:r>
                      <a:endParaRPr lang="ja-JP" sz="1200" kern="100" dirty="0">
                        <a:solidFill>
                          <a:schemeClr val="tx1"/>
                        </a:solidFill>
                        <a:effectLst/>
                      </a:endParaRPr>
                    </a:p>
                    <a:p>
                      <a:pPr indent="-38100" algn="l">
                        <a:spcAft>
                          <a:spcPts val="0"/>
                        </a:spcAft>
                      </a:pPr>
                      <a:r>
                        <a:rPr lang="ja-JP" sz="1200" kern="100" dirty="0">
                          <a:solidFill>
                            <a:schemeClr val="tx1"/>
                          </a:solidFill>
                          <a:effectLst/>
                        </a:rPr>
                        <a:t>香取市佐原イ</a:t>
                      </a:r>
                      <a:r>
                        <a:rPr lang="en-US" sz="1200" kern="100" dirty="0">
                          <a:solidFill>
                            <a:schemeClr val="tx1"/>
                          </a:solidFill>
                          <a:effectLst/>
                        </a:rPr>
                        <a:t>92-11</a:t>
                      </a:r>
                      <a:endParaRPr 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52400" indent="-220980" algn="ctr">
                        <a:spcAft>
                          <a:spcPts val="0"/>
                        </a:spcAft>
                      </a:pPr>
                      <a:r>
                        <a:rPr lang="en-US" sz="1400" kern="100" dirty="0">
                          <a:solidFill>
                            <a:schemeClr val="tx1"/>
                          </a:solidFill>
                          <a:effectLst/>
                        </a:rPr>
                        <a:t>0478(52)9192</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6408637"/>
                  </a:ext>
                </a:extLst>
              </a:tr>
              <a:tr h="433341">
                <a:tc>
                  <a:txBody>
                    <a:bodyPr/>
                    <a:lstStyle/>
                    <a:p>
                      <a:pPr algn="ctr">
                        <a:spcAft>
                          <a:spcPts val="0"/>
                        </a:spcAft>
                      </a:pPr>
                      <a:r>
                        <a:rPr lang="ja-JP" sz="1400" kern="100" dirty="0">
                          <a:solidFill>
                            <a:schemeClr val="tx1"/>
                          </a:solidFill>
                          <a:effectLst/>
                        </a:rPr>
                        <a:t>海</a:t>
                      </a:r>
                      <a:r>
                        <a:rPr lang="ja-JP" altLang="en-US" sz="1400" kern="100" dirty="0">
                          <a:solidFill>
                            <a:schemeClr val="tx1"/>
                          </a:solidFill>
                          <a:effectLst/>
                        </a:rPr>
                        <a:t>　</a:t>
                      </a:r>
                      <a:r>
                        <a:rPr lang="ja-JP" sz="1400" kern="100" dirty="0">
                          <a:solidFill>
                            <a:schemeClr val="tx1"/>
                          </a:solidFill>
                          <a:effectLst/>
                        </a:rPr>
                        <a:t>匝</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l">
                        <a:spcAft>
                          <a:spcPts val="0"/>
                        </a:spcAft>
                      </a:pPr>
                      <a:r>
                        <a:rPr lang="ja-JP" sz="1100" kern="0" dirty="0">
                          <a:solidFill>
                            <a:schemeClr val="tx1"/>
                          </a:solidFill>
                          <a:effectLst/>
                        </a:rPr>
                        <a:t>銚子市・旭市・匝瑳市</a:t>
                      </a:r>
                      <a:endParaRPr lang="ja-JP" sz="11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289-2504</a:t>
                      </a:r>
                      <a:endParaRPr lang="ja-JP" sz="1200" kern="100" dirty="0">
                        <a:solidFill>
                          <a:schemeClr val="tx1"/>
                        </a:solidFill>
                        <a:effectLst/>
                      </a:endParaRPr>
                    </a:p>
                    <a:p>
                      <a:pPr indent="-38100" algn="l">
                        <a:spcAft>
                          <a:spcPts val="0"/>
                        </a:spcAft>
                      </a:pPr>
                      <a:r>
                        <a:rPr lang="ja-JP" sz="1200" kern="100" dirty="0">
                          <a:solidFill>
                            <a:schemeClr val="tx1"/>
                          </a:solidFill>
                          <a:effectLst/>
                        </a:rPr>
                        <a:t>旭市ニ</a:t>
                      </a:r>
                      <a:r>
                        <a:rPr lang="en-US" sz="1200" kern="100" dirty="0">
                          <a:solidFill>
                            <a:schemeClr val="tx1"/>
                          </a:solidFill>
                          <a:effectLst/>
                        </a:rPr>
                        <a:t>1997-1</a:t>
                      </a:r>
                      <a:endParaRPr 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52400" indent="-220980" algn="ctr">
                        <a:spcAft>
                          <a:spcPts val="0"/>
                        </a:spcAft>
                      </a:pPr>
                      <a:r>
                        <a:rPr lang="en-US" sz="1400" kern="100" dirty="0">
                          <a:solidFill>
                            <a:schemeClr val="tx1"/>
                          </a:solidFill>
                          <a:effectLst/>
                        </a:rPr>
                        <a:t>0479(62)0156</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5044743"/>
                  </a:ext>
                </a:extLst>
              </a:tr>
              <a:tr h="445415">
                <a:tc>
                  <a:txBody>
                    <a:bodyPr/>
                    <a:lstStyle/>
                    <a:p>
                      <a:pPr indent="-635" algn="ctr">
                        <a:spcAft>
                          <a:spcPts val="0"/>
                        </a:spcAft>
                      </a:pPr>
                      <a:r>
                        <a:rPr lang="ja-JP" sz="1400" kern="100" dirty="0">
                          <a:solidFill>
                            <a:schemeClr val="tx1"/>
                          </a:solidFill>
                          <a:effectLst/>
                        </a:rPr>
                        <a:t>山</a:t>
                      </a:r>
                      <a:r>
                        <a:rPr lang="ja-JP" altLang="en-US" sz="1400" kern="100" dirty="0">
                          <a:solidFill>
                            <a:schemeClr val="tx1"/>
                          </a:solidFill>
                          <a:effectLst/>
                        </a:rPr>
                        <a:t>　</a:t>
                      </a:r>
                      <a:r>
                        <a:rPr lang="ja-JP" sz="1400" kern="100" dirty="0">
                          <a:solidFill>
                            <a:schemeClr val="tx1"/>
                          </a:solidFill>
                          <a:effectLst/>
                        </a:rPr>
                        <a:t>武</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just">
                        <a:spcAft>
                          <a:spcPts val="0"/>
                        </a:spcAft>
                      </a:pPr>
                      <a:r>
                        <a:rPr lang="ja-JP" sz="1100" kern="0" dirty="0">
                          <a:solidFill>
                            <a:schemeClr val="tx1"/>
                          </a:solidFill>
                          <a:effectLst/>
                        </a:rPr>
                        <a:t>東金市・山武市・大網白里市・</a:t>
                      </a:r>
                      <a:endParaRPr lang="ja-JP" sz="1100" kern="100" dirty="0">
                        <a:solidFill>
                          <a:schemeClr val="tx1"/>
                        </a:solidFill>
                        <a:effectLst/>
                      </a:endParaRPr>
                    </a:p>
                    <a:p>
                      <a:pPr algn="just">
                        <a:spcAft>
                          <a:spcPts val="0"/>
                        </a:spcAft>
                      </a:pPr>
                      <a:r>
                        <a:rPr lang="ja-JP" sz="1100" kern="0" dirty="0">
                          <a:solidFill>
                            <a:schemeClr val="tx1"/>
                          </a:solidFill>
                          <a:effectLst/>
                        </a:rPr>
                        <a:t>九十九里町・芝山町・横芝光町</a:t>
                      </a:r>
                      <a:endParaRPr lang="ja-JP" sz="11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283-0006</a:t>
                      </a:r>
                      <a:endParaRPr lang="ja-JP" sz="1200" kern="100" dirty="0">
                        <a:solidFill>
                          <a:schemeClr val="tx1"/>
                        </a:solidFill>
                        <a:effectLst/>
                      </a:endParaRPr>
                    </a:p>
                    <a:p>
                      <a:pPr indent="-38100" algn="l">
                        <a:spcAft>
                          <a:spcPts val="0"/>
                        </a:spcAft>
                      </a:pPr>
                      <a:r>
                        <a:rPr lang="ja-JP" sz="1200" kern="100" dirty="0">
                          <a:solidFill>
                            <a:schemeClr val="tx1"/>
                          </a:solidFill>
                          <a:effectLst/>
                        </a:rPr>
                        <a:t>東金市東新宿</a:t>
                      </a:r>
                      <a:r>
                        <a:rPr lang="en-US" altLang="ja-JP" sz="1200" kern="100" dirty="0">
                          <a:solidFill>
                            <a:schemeClr val="tx1"/>
                          </a:solidFill>
                          <a:effectLst/>
                        </a:rPr>
                        <a:t>1-11</a:t>
                      </a:r>
                      <a:endParaRPr 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52400" indent="-220980" algn="ctr">
                        <a:spcAft>
                          <a:spcPts val="0"/>
                        </a:spcAft>
                      </a:pPr>
                      <a:r>
                        <a:rPr lang="en-US" sz="1400" kern="100" dirty="0">
                          <a:solidFill>
                            <a:schemeClr val="tx1"/>
                          </a:solidFill>
                          <a:effectLst/>
                        </a:rPr>
                        <a:t>0475(54)1122</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1744081"/>
                  </a:ext>
                </a:extLst>
              </a:tr>
              <a:tr h="457033">
                <a:tc>
                  <a:txBody>
                    <a:bodyPr/>
                    <a:lstStyle/>
                    <a:p>
                      <a:pPr indent="-635" algn="ctr">
                        <a:spcAft>
                          <a:spcPts val="0"/>
                        </a:spcAft>
                      </a:pPr>
                      <a:r>
                        <a:rPr lang="ja-JP" sz="1400" kern="100" dirty="0">
                          <a:solidFill>
                            <a:schemeClr val="tx1"/>
                          </a:solidFill>
                          <a:effectLst/>
                        </a:rPr>
                        <a:t>長</a:t>
                      </a:r>
                      <a:r>
                        <a:rPr lang="ja-JP" altLang="en-US" sz="1400" kern="100" dirty="0">
                          <a:solidFill>
                            <a:schemeClr val="tx1"/>
                          </a:solidFill>
                          <a:effectLst/>
                        </a:rPr>
                        <a:t>　</a:t>
                      </a:r>
                      <a:r>
                        <a:rPr lang="ja-JP" sz="1400" kern="100" dirty="0">
                          <a:solidFill>
                            <a:schemeClr val="tx1"/>
                          </a:solidFill>
                          <a:effectLst/>
                        </a:rPr>
                        <a:t>生</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just">
                        <a:spcAft>
                          <a:spcPts val="0"/>
                        </a:spcAft>
                      </a:pPr>
                      <a:r>
                        <a:rPr lang="ja-JP" sz="1100" kern="0" dirty="0">
                          <a:solidFill>
                            <a:schemeClr val="tx1"/>
                          </a:solidFill>
                          <a:effectLst/>
                        </a:rPr>
                        <a:t>茂原市・一宮町・睦沢町・長生村・</a:t>
                      </a:r>
                      <a:endParaRPr lang="ja-JP" sz="1100" kern="100" dirty="0">
                        <a:solidFill>
                          <a:schemeClr val="tx1"/>
                        </a:solidFill>
                        <a:effectLst/>
                      </a:endParaRPr>
                    </a:p>
                    <a:p>
                      <a:pPr algn="just">
                        <a:spcAft>
                          <a:spcPts val="0"/>
                        </a:spcAft>
                      </a:pPr>
                      <a:r>
                        <a:rPr lang="ja-JP" sz="1100" kern="0" dirty="0">
                          <a:solidFill>
                            <a:schemeClr val="tx1"/>
                          </a:solidFill>
                          <a:effectLst/>
                        </a:rPr>
                        <a:t>白子町・長柄町・長南町</a:t>
                      </a:r>
                      <a:endParaRPr lang="ja-JP" sz="11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297-0026</a:t>
                      </a:r>
                      <a:endParaRPr lang="ja-JP" sz="1200" kern="100" dirty="0">
                        <a:solidFill>
                          <a:schemeClr val="tx1"/>
                        </a:solidFill>
                        <a:effectLst/>
                      </a:endParaRPr>
                    </a:p>
                    <a:p>
                      <a:pPr indent="-38100" algn="l">
                        <a:spcAft>
                          <a:spcPts val="0"/>
                        </a:spcAft>
                      </a:pPr>
                      <a:r>
                        <a:rPr lang="ja-JP" sz="1200" kern="100" dirty="0">
                          <a:solidFill>
                            <a:schemeClr val="tx1"/>
                          </a:solidFill>
                          <a:effectLst/>
                        </a:rPr>
                        <a:t>茂原市茂原</a:t>
                      </a:r>
                      <a:r>
                        <a:rPr lang="en-US" sz="1200" kern="100" dirty="0">
                          <a:solidFill>
                            <a:schemeClr val="tx1"/>
                          </a:solidFill>
                          <a:effectLst/>
                        </a:rPr>
                        <a:t>1102-1</a:t>
                      </a:r>
                      <a:endParaRPr 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52400" indent="-220980" algn="ctr">
                        <a:spcAft>
                          <a:spcPts val="0"/>
                        </a:spcAft>
                      </a:pPr>
                      <a:r>
                        <a:rPr lang="en-US" sz="1400" kern="100" dirty="0">
                          <a:solidFill>
                            <a:schemeClr val="tx1"/>
                          </a:solidFill>
                          <a:effectLst/>
                        </a:rPr>
                        <a:t>0475(22)1751</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1965533"/>
                  </a:ext>
                </a:extLst>
              </a:tr>
              <a:tr h="433341">
                <a:tc>
                  <a:txBody>
                    <a:bodyPr/>
                    <a:lstStyle/>
                    <a:p>
                      <a:pPr marL="152400" indent="-229870" algn="ctr">
                        <a:spcAft>
                          <a:spcPts val="0"/>
                        </a:spcAft>
                      </a:pPr>
                      <a:r>
                        <a:rPr lang="ja-JP" sz="1400" kern="100" dirty="0">
                          <a:solidFill>
                            <a:schemeClr val="tx1"/>
                          </a:solidFill>
                          <a:effectLst/>
                        </a:rPr>
                        <a:t>夷</a:t>
                      </a:r>
                      <a:r>
                        <a:rPr lang="ja-JP" altLang="en-US" sz="1400" kern="100" dirty="0">
                          <a:solidFill>
                            <a:schemeClr val="tx1"/>
                          </a:solidFill>
                          <a:effectLst/>
                        </a:rPr>
                        <a:t>　</a:t>
                      </a:r>
                      <a:r>
                        <a:rPr lang="ja-JP" sz="1400" kern="100" dirty="0">
                          <a:solidFill>
                            <a:schemeClr val="tx1"/>
                          </a:solidFill>
                          <a:effectLst/>
                        </a:rPr>
                        <a:t>隅</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just">
                        <a:spcAft>
                          <a:spcPts val="0"/>
                        </a:spcAft>
                      </a:pPr>
                      <a:r>
                        <a:rPr lang="ja-JP" sz="1100" kern="0" dirty="0">
                          <a:solidFill>
                            <a:schemeClr val="tx1"/>
                          </a:solidFill>
                          <a:effectLst/>
                        </a:rPr>
                        <a:t>勝浦市・いすみ市・大多喜町・</a:t>
                      </a:r>
                      <a:endParaRPr lang="en-US" altLang="ja-JP" sz="1100" kern="0" dirty="0">
                        <a:solidFill>
                          <a:schemeClr val="tx1"/>
                        </a:solidFill>
                        <a:effectLst/>
                      </a:endParaRPr>
                    </a:p>
                    <a:p>
                      <a:pPr algn="just">
                        <a:spcAft>
                          <a:spcPts val="0"/>
                        </a:spcAft>
                      </a:pPr>
                      <a:r>
                        <a:rPr lang="ja-JP" sz="1100" kern="0" dirty="0">
                          <a:solidFill>
                            <a:schemeClr val="tx1"/>
                          </a:solidFill>
                          <a:effectLst/>
                        </a:rPr>
                        <a:t>御宿町</a:t>
                      </a:r>
                      <a:endParaRPr lang="ja-JP" sz="11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298-0212</a:t>
                      </a:r>
                      <a:endParaRPr lang="ja-JP" sz="1200" kern="100" dirty="0">
                        <a:solidFill>
                          <a:schemeClr val="tx1"/>
                        </a:solidFill>
                        <a:effectLst/>
                      </a:endParaRPr>
                    </a:p>
                    <a:p>
                      <a:pPr indent="-38100" algn="l">
                        <a:spcAft>
                          <a:spcPts val="0"/>
                        </a:spcAft>
                      </a:pPr>
                      <a:r>
                        <a:rPr lang="ja-JP" sz="1200" kern="100" dirty="0">
                          <a:solidFill>
                            <a:schemeClr val="tx1"/>
                          </a:solidFill>
                          <a:effectLst/>
                        </a:rPr>
                        <a:t>大多喜町猿稲</a:t>
                      </a:r>
                      <a:r>
                        <a:rPr lang="en-US" altLang="ja-JP" sz="1200" kern="100" dirty="0">
                          <a:solidFill>
                            <a:schemeClr val="tx1"/>
                          </a:solidFill>
                          <a:effectLst/>
                        </a:rPr>
                        <a:t>472-2</a:t>
                      </a:r>
                      <a:endParaRPr 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52400" indent="-220980" algn="ctr">
                        <a:spcAft>
                          <a:spcPts val="0"/>
                        </a:spcAft>
                      </a:pPr>
                      <a:r>
                        <a:rPr lang="en-US" sz="1400" kern="100" dirty="0">
                          <a:solidFill>
                            <a:schemeClr val="tx1"/>
                          </a:solidFill>
                          <a:effectLst/>
                        </a:rPr>
                        <a:t>0470(82)4956</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6920489"/>
                  </a:ext>
                </a:extLst>
              </a:tr>
              <a:tr h="433341">
                <a:tc>
                  <a:txBody>
                    <a:bodyPr/>
                    <a:lstStyle/>
                    <a:p>
                      <a:pPr marL="152400" indent="-229870" algn="ctr">
                        <a:spcAft>
                          <a:spcPts val="0"/>
                        </a:spcAft>
                      </a:pPr>
                      <a:r>
                        <a:rPr lang="ja-JP" sz="1400" kern="100" dirty="0">
                          <a:solidFill>
                            <a:schemeClr val="tx1"/>
                          </a:solidFill>
                          <a:effectLst/>
                        </a:rPr>
                        <a:t>安</a:t>
                      </a:r>
                      <a:r>
                        <a:rPr lang="ja-JP" altLang="en-US" sz="1400" kern="100" dirty="0">
                          <a:solidFill>
                            <a:schemeClr val="tx1"/>
                          </a:solidFill>
                          <a:effectLst/>
                        </a:rPr>
                        <a:t>　</a:t>
                      </a:r>
                      <a:r>
                        <a:rPr lang="ja-JP" sz="1400" kern="100" dirty="0">
                          <a:solidFill>
                            <a:schemeClr val="tx1"/>
                          </a:solidFill>
                          <a:effectLst/>
                        </a:rPr>
                        <a:t>房</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just">
                        <a:spcAft>
                          <a:spcPts val="0"/>
                        </a:spcAft>
                      </a:pPr>
                      <a:r>
                        <a:rPr lang="ja-JP" sz="1100" kern="0" dirty="0">
                          <a:solidFill>
                            <a:schemeClr val="tx1"/>
                          </a:solidFill>
                          <a:effectLst/>
                        </a:rPr>
                        <a:t>館山市・鴨川市・南房総市・鋸南町</a:t>
                      </a:r>
                      <a:endParaRPr lang="ja-JP" sz="11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294-0045</a:t>
                      </a:r>
                      <a:endParaRPr lang="ja-JP" sz="1200" kern="100" dirty="0">
                        <a:solidFill>
                          <a:schemeClr val="tx1"/>
                        </a:solidFill>
                        <a:effectLst/>
                      </a:endParaRPr>
                    </a:p>
                    <a:p>
                      <a:pPr indent="-38100" algn="l">
                        <a:spcAft>
                          <a:spcPts val="0"/>
                        </a:spcAft>
                      </a:pPr>
                      <a:r>
                        <a:rPr lang="ja-JP" sz="1200" kern="100" dirty="0">
                          <a:solidFill>
                            <a:schemeClr val="tx1"/>
                          </a:solidFill>
                          <a:effectLst/>
                        </a:rPr>
                        <a:t>館山市北条</a:t>
                      </a:r>
                      <a:r>
                        <a:rPr lang="en-US" sz="1200" kern="100" dirty="0">
                          <a:solidFill>
                            <a:schemeClr val="tx1"/>
                          </a:solidFill>
                          <a:effectLst/>
                        </a:rPr>
                        <a:t>402-1</a:t>
                      </a:r>
                      <a:endParaRPr 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52400" indent="-220980" algn="ctr">
                        <a:spcAft>
                          <a:spcPts val="0"/>
                        </a:spcAft>
                      </a:pPr>
                      <a:r>
                        <a:rPr lang="en-US" sz="1400" kern="100" dirty="0">
                          <a:solidFill>
                            <a:schemeClr val="tx1"/>
                          </a:solidFill>
                          <a:effectLst/>
                        </a:rPr>
                        <a:t>0470(22)7131</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8418149"/>
                  </a:ext>
                </a:extLst>
              </a:tr>
              <a:tr h="433341">
                <a:tc>
                  <a:txBody>
                    <a:bodyPr/>
                    <a:lstStyle/>
                    <a:p>
                      <a:pPr marL="152400" indent="-229870" algn="ctr">
                        <a:spcAft>
                          <a:spcPts val="0"/>
                        </a:spcAft>
                      </a:pPr>
                      <a:r>
                        <a:rPr lang="ja-JP" sz="1400" kern="100" dirty="0">
                          <a:solidFill>
                            <a:schemeClr val="tx1"/>
                          </a:solidFill>
                          <a:effectLst/>
                        </a:rPr>
                        <a:t>君</a:t>
                      </a:r>
                      <a:r>
                        <a:rPr lang="ja-JP" altLang="en-US" sz="1400" kern="100" dirty="0">
                          <a:solidFill>
                            <a:schemeClr val="tx1"/>
                          </a:solidFill>
                          <a:effectLst/>
                        </a:rPr>
                        <a:t>　</a:t>
                      </a:r>
                      <a:r>
                        <a:rPr lang="ja-JP" sz="1400" kern="100" dirty="0">
                          <a:solidFill>
                            <a:schemeClr val="tx1"/>
                          </a:solidFill>
                          <a:effectLst/>
                        </a:rPr>
                        <a:t>津</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99"/>
                    </a:solidFill>
                  </a:tcPr>
                </a:tc>
                <a:tc>
                  <a:txBody>
                    <a:bodyPr/>
                    <a:lstStyle/>
                    <a:p>
                      <a:pPr algn="l">
                        <a:spcAft>
                          <a:spcPts val="0"/>
                        </a:spcAft>
                      </a:pPr>
                      <a:r>
                        <a:rPr lang="ja-JP" sz="1100" kern="0" dirty="0">
                          <a:solidFill>
                            <a:schemeClr val="tx1"/>
                          </a:solidFill>
                          <a:effectLst/>
                        </a:rPr>
                        <a:t>木更津市・君津市・富津市・</a:t>
                      </a:r>
                      <a:endParaRPr lang="en-US" altLang="ja-JP" sz="1100" kern="0" dirty="0">
                        <a:solidFill>
                          <a:schemeClr val="tx1"/>
                        </a:solidFill>
                        <a:effectLst/>
                      </a:endParaRPr>
                    </a:p>
                    <a:p>
                      <a:pPr algn="l">
                        <a:spcAft>
                          <a:spcPts val="0"/>
                        </a:spcAft>
                      </a:pPr>
                      <a:r>
                        <a:rPr lang="ja-JP" sz="1100" kern="0" dirty="0">
                          <a:solidFill>
                            <a:schemeClr val="tx1"/>
                          </a:solidFill>
                          <a:effectLst/>
                        </a:rPr>
                        <a:t>袖ケ浦市</a:t>
                      </a:r>
                      <a:endParaRPr lang="ja-JP" sz="11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indent="-38100" algn="l">
                        <a:spcAft>
                          <a:spcPts val="0"/>
                        </a:spcAft>
                      </a:pPr>
                      <a:r>
                        <a:rPr lang="ja-JP" sz="1200" kern="100" dirty="0">
                          <a:solidFill>
                            <a:schemeClr val="tx1"/>
                          </a:solidFill>
                          <a:effectLst/>
                        </a:rPr>
                        <a:t>〒</a:t>
                      </a:r>
                      <a:r>
                        <a:rPr lang="en-US" sz="1200" kern="100" dirty="0">
                          <a:solidFill>
                            <a:schemeClr val="tx1"/>
                          </a:solidFill>
                          <a:effectLst/>
                        </a:rPr>
                        <a:t>292-0833</a:t>
                      </a:r>
                      <a:endParaRPr lang="ja-JP" sz="1200" kern="100" dirty="0">
                        <a:solidFill>
                          <a:schemeClr val="tx1"/>
                        </a:solidFill>
                        <a:effectLst/>
                      </a:endParaRPr>
                    </a:p>
                    <a:p>
                      <a:pPr indent="-38100" algn="l">
                        <a:spcAft>
                          <a:spcPts val="0"/>
                        </a:spcAft>
                      </a:pPr>
                      <a:r>
                        <a:rPr lang="ja-JP" sz="1200" kern="100" dirty="0">
                          <a:solidFill>
                            <a:schemeClr val="tx1"/>
                          </a:solidFill>
                          <a:effectLst/>
                        </a:rPr>
                        <a:t>木更津市貝渕</a:t>
                      </a:r>
                      <a:r>
                        <a:rPr lang="en-US" sz="1200" kern="100" dirty="0">
                          <a:solidFill>
                            <a:schemeClr val="tx1"/>
                          </a:solidFill>
                          <a:effectLst/>
                        </a:rPr>
                        <a:t>3-13-34</a:t>
                      </a:r>
                      <a:endParaRPr lang="ja-JP" sz="12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52400" indent="-220980" algn="ctr">
                        <a:spcAft>
                          <a:spcPts val="0"/>
                        </a:spcAft>
                      </a:pPr>
                      <a:r>
                        <a:rPr lang="en-US" sz="1400" kern="100" dirty="0">
                          <a:solidFill>
                            <a:schemeClr val="tx1"/>
                          </a:solidFill>
                          <a:effectLst/>
                        </a:rPr>
                        <a:t>0438(25)0107</a:t>
                      </a:r>
                      <a:endParaRPr lang="ja-JP" sz="1400" kern="10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4900121"/>
                  </a:ext>
                </a:extLst>
              </a:tr>
            </a:tbl>
          </a:graphicData>
        </a:graphic>
      </p:graphicFrame>
      <p:sp>
        <p:nvSpPr>
          <p:cNvPr id="11" name="角丸四角形 10"/>
          <p:cNvSpPr/>
          <p:nvPr/>
        </p:nvSpPr>
        <p:spPr>
          <a:xfrm>
            <a:off x="300840" y="852074"/>
            <a:ext cx="1673079" cy="292526"/>
          </a:xfrm>
          <a:prstGeom prst="roundRect">
            <a:avLst/>
          </a:prstGeom>
          <a:solidFill>
            <a:srgbClr val="002060"/>
          </a:solidFill>
          <a:ln w="1270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dirty="0">
                <a:solidFill>
                  <a:schemeClr val="bg1"/>
                </a:solidFill>
                <a:latin typeface="Arial Black" pitchFamily="34" charset="0"/>
                <a:ea typeface="HG丸ｺﾞｼｯｸM-PRO" pitchFamily="50" charset="-128"/>
              </a:rPr>
              <a:t>Ⅵ</a:t>
            </a:r>
            <a:r>
              <a:rPr lang="ja-JP" altLang="en-US" sz="1600" dirty="0">
                <a:solidFill>
                  <a:schemeClr val="bg1"/>
                </a:solidFill>
                <a:latin typeface="Arial Black" pitchFamily="34" charset="0"/>
                <a:ea typeface="HG丸ｺﾞｼｯｸM-PRO" pitchFamily="50" charset="-128"/>
              </a:rPr>
              <a:t>　問合せ先</a:t>
            </a:r>
            <a:endParaRPr kumimoji="1" lang="ja-JP" altLang="en-US" sz="1600" dirty="0">
              <a:solidFill>
                <a:schemeClr val="bg1"/>
              </a:solidFill>
              <a:latin typeface="Arial Black" pitchFamily="34" charset="0"/>
              <a:ea typeface="HG丸ｺﾞｼｯｸM-PRO" pitchFamily="50" charset="-128"/>
            </a:endParaRPr>
          </a:p>
        </p:txBody>
      </p:sp>
      <p:sp>
        <p:nvSpPr>
          <p:cNvPr id="12" name="テキスト ボックス 11"/>
          <p:cNvSpPr txBox="1"/>
          <p:nvPr/>
        </p:nvSpPr>
        <p:spPr>
          <a:xfrm>
            <a:off x="290320" y="3371374"/>
            <a:ext cx="6314309" cy="307777"/>
          </a:xfrm>
          <a:prstGeom prst="rect">
            <a:avLst/>
          </a:prstGeom>
          <a:noFill/>
        </p:spPr>
        <p:txBody>
          <a:bodyPr wrap="square" rtlCol="0">
            <a:spAutoFit/>
          </a:bodyPr>
          <a:lstStyle/>
          <a:p>
            <a:r>
              <a:rPr lang="ja-JP" altLang="en-US" sz="1400" dirty="0"/>
              <a:t>　申請書類等の提出は、</a:t>
            </a:r>
            <a:r>
              <a:rPr lang="ja-JP" altLang="en-US" sz="1400" u="sng" dirty="0"/>
              <a:t>各地域農業事務所の企画振興課</a:t>
            </a:r>
            <a:r>
              <a:rPr lang="ja-JP" altLang="en-US" sz="1400" dirty="0"/>
              <a:t>へお願いします。</a:t>
            </a:r>
            <a:endParaRPr lang="en-US" altLang="ja-JP" sz="1400" dirty="0"/>
          </a:p>
        </p:txBody>
      </p:sp>
      <p:sp>
        <p:nvSpPr>
          <p:cNvPr id="15" name="テキスト ボックス 14"/>
          <p:cNvSpPr txBox="1"/>
          <p:nvPr/>
        </p:nvSpPr>
        <p:spPr>
          <a:xfrm>
            <a:off x="300840" y="1152048"/>
            <a:ext cx="6314309" cy="307777"/>
          </a:xfrm>
          <a:prstGeom prst="rect">
            <a:avLst/>
          </a:prstGeom>
          <a:noFill/>
        </p:spPr>
        <p:txBody>
          <a:bodyPr wrap="square" rtlCol="0">
            <a:spAutoFit/>
          </a:bodyPr>
          <a:lstStyle/>
          <a:p>
            <a:r>
              <a:rPr lang="ja-JP" altLang="en-US" sz="1400" dirty="0"/>
              <a:t>　本事業の内容についての問合せは、</a:t>
            </a:r>
            <a:r>
              <a:rPr lang="ja-JP" altLang="en-US" sz="1400" u="sng" dirty="0"/>
              <a:t>千葉県庁担い手支援課</a:t>
            </a:r>
            <a:r>
              <a:rPr lang="ja-JP" altLang="en-US" sz="1400" dirty="0"/>
              <a:t>へお願いします。</a:t>
            </a:r>
            <a:endParaRPr lang="en-US" altLang="ja-JP" sz="1400" dirty="0"/>
          </a:p>
        </p:txBody>
      </p:sp>
      <p:sp>
        <p:nvSpPr>
          <p:cNvPr id="9" name="テキスト ボックス 8"/>
          <p:cNvSpPr txBox="1"/>
          <p:nvPr/>
        </p:nvSpPr>
        <p:spPr>
          <a:xfrm>
            <a:off x="273268" y="9065031"/>
            <a:ext cx="4266737" cy="523220"/>
          </a:xfrm>
          <a:prstGeom prst="rect">
            <a:avLst/>
          </a:prstGeom>
          <a:noFill/>
        </p:spPr>
        <p:txBody>
          <a:bodyPr wrap="square" rtlCol="0">
            <a:spAutoFit/>
          </a:bodyPr>
          <a:lstStyle/>
          <a:p>
            <a:r>
              <a:rPr lang="ja-JP" altLang="en-US" sz="1400" dirty="0"/>
              <a:t>　</a:t>
            </a:r>
            <a:r>
              <a:rPr lang="ja-JP" altLang="en-US" sz="1400" dirty="0">
                <a:solidFill>
                  <a:srgbClr val="FF0066"/>
                </a:solidFill>
              </a:rPr>
              <a:t>雇用労働力の確保に向け、雇用条件の整備・改善に</a:t>
            </a:r>
            <a:endParaRPr lang="en-US" altLang="ja-JP" sz="1400" dirty="0">
              <a:solidFill>
                <a:srgbClr val="FF0066"/>
              </a:solidFill>
            </a:endParaRPr>
          </a:p>
          <a:p>
            <a:r>
              <a:rPr lang="ja-JP" altLang="en-US" sz="1400" dirty="0">
                <a:solidFill>
                  <a:srgbClr val="FF0066"/>
                </a:solidFill>
              </a:rPr>
              <a:t>　取り組みましょう！</a:t>
            </a:r>
            <a:endParaRPr lang="en-US" altLang="ja-JP" sz="1400" dirty="0">
              <a:solidFill>
                <a:srgbClr val="FF0066"/>
              </a:solidFill>
            </a:endParaRPr>
          </a:p>
        </p:txBody>
      </p:sp>
      <p:sp>
        <p:nvSpPr>
          <p:cNvPr id="13" name="角丸四角形 12"/>
          <p:cNvSpPr/>
          <p:nvPr/>
        </p:nvSpPr>
        <p:spPr>
          <a:xfrm>
            <a:off x="306831" y="43862"/>
            <a:ext cx="1673079" cy="295578"/>
          </a:xfrm>
          <a:prstGeom prst="roundRect">
            <a:avLst/>
          </a:prstGeom>
          <a:solidFill>
            <a:srgbClr val="002060"/>
          </a:solidFill>
          <a:ln w="1270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dirty="0">
                <a:solidFill>
                  <a:schemeClr val="bg1"/>
                </a:solidFill>
                <a:latin typeface="HG丸ｺﾞｼｯｸM-PRO" panose="020F0600000000000000" pitchFamily="50" charset="-128"/>
                <a:ea typeface="HG丸ｺﾞｼｯｸM-PRO" panose="020F0600000000000000" pitchFamily="50" charset="-128"/>
              </a:rPr>
              <a:t>Ⅴ</a:t>
            </a:r>
            <a:r>
              <a:rPr lang="ja-JP" altLang="en-US" sz="1600" dirty="0">
                <a:solidFill>
                  <a:schemeClr val="bg1"/>
                </a:solidFill>
                <a:latin typeface="HG丸ｺﾞｼｯｸM-PRO" panose="020F0600000000000000" pitchFamily="50" charset="-128"/>
                <a:ea typeface="HG丸ｺﾞｼｯｸM-PRO" panose="020F0600000000000000" pitchFamily="50" charset="-128"/>
              </a:rPr>
              <a:t>　事業採択</a:t>
            </a:r>
            <a:endParaRPr kumimoji="1" lang="ja-JP" altLang="en-US" sz="1600" dirty="0">
              <a:solidFill>
                <a:schemeClr val="bg1"/>
              </a:solidFill>
              <a:latin typeface="HG丸ｺﾞｼｯｸM-PRO" panose="020F0600000000000000" pitchFamily="50" charset="-128"/>
              <a:ea typeface="HG丸ｺﾞｼｯｸM-PRO" panose="020F0600000000000000" pitchFamily="50" charset="-128"/>
            </a:endParaRPr>
          </a:p>
        </p:txBody>
      </p:sp>
      <p:sp>
        <p:nvSpPr>
          <p:cNvPr id="16" name="テキスト ボックス 15"/>
          <p:cNvSpPr txBox="1"/>
          <p:nvPr/>
        </p:nvSpPr>
        <p:spPr>
          <a:xfrm>
            <a:off x="332393" y="321250"/>
            <a:ext cx="6314309" cy="523220"/>
          </a:xfrm>
          <a:prstGeom prst="rect">
            <a:avLst/>
          </a:prstGeom>
          <a:noFill/>
        </p:spPr>
        <p:txBody>
          <a:bodyPr wrap="square" rtlCol="0">
            <a:spAutoFit/>
          </a:bodyPr>
          <a:lstStyle/>
          <a:p>
            <a:r>
              <a:rPr lang="ja-JP" altLang="en-US" sz="1400" dirty="0"/>
              <a:t>　実施希望者が多数の場合、雇用人数に係るポイント等の上位順に予算の範囲内で採択します。</a:t>
            </a:r>
            <a:endParaRPr lang="en-US" altLang="ja-JP" sz="1400" dirty="0"/>
          </a:p>
        </p:txBody>
      </p:sp>
      <p:sp>
        <p:nvSpPr>
          <p:cNvPr id="17" name="角丸四角形 16"/>
          <p:cNvSpPr/>
          <p:nvPr/>
        </p:nvSpPr>
        <p:spPr>
          <a:xfrm>
            <a:off x="300840" y="3076161"/>
            <a:ext cx="2657572" cy="295213"/>
          </a:xfrm>
          <a:prstGeom prst="roundRect">
            <a:avLst/>
          </a:prstGeom>
          <a:solidFill>
            <a:srgbClr val="002060"/>
          </a:solidFill>
          <a:ln w="1270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dirty="0">
                <a:solidFill>
                  <a:schemeClr val="bg1"/>
                </a:solidFill>
                <a:latin typeface="Arial Black" pitchFamily="34" charset="0"/>
                <a:ea typeface="HG丸ｺﾞｼｯｸM-PRO" pitchFamily="50" charset="-128"/>
              </a:rPr>
              <a:t>Ⅷ</a:t>
            </a:r>
            <a:r>
              <a:rPr lang="ja-JP" altLang="en-US" sz="1600" dirty="0">
                <a:solidFill>
                  <a:schemeClr val="bg1"/>
                </a:solidFill>
                <a:latin typeface="Arial Black" pitchFamily="34" charset="0"/>
                <a:ea typeface="HG丸ｺﾞｼｯｸM-PRO" pitchFamily="50" charset="-128"/>
              </a:rPr>
              <a:t>　申請書類等の提出先</a:t>
            </a:r>
            <a:endParaRPr kumimoji="1" lang="ja-JP" altLang="en-US" sz="1600" dirty="0">
              <a:solidFill>
                <a:schemeClr val="bg1"/>
              </a:solidFill>
              <a:latin typeface="Arial Black" pitchFamily="34" charset="0"/>
              <a:ea typeface="HG丸ｺﾞｼｯｸM-PRO" pitchFamily="50" charset="-128"/>
            </a:endParaRPr>
          </a:p>
        </p:txBody>
      </p:sp>
      <p:sp>
        <p:nvSpPr>
          <p:cNvPr id="6" name="角丸四角形 16">
            <a:extLst>
              <a:ext uri="{FF2B5EF4-FFF2-40B4-BE49-F238E27FC236}">
                <a16:creationId xmlns:a16="http://schemas.microsoft.com/office/drawing/2014/main" id="{95570918-223F-3D85-882C-3BC981C094B1}"/>
              </a:ext>
            </a:extLst>
          </p:cNvPr>
          <p:cNvSpPr/>
          <p:nvPr/>
        </p:nvSpPr>
        <p:spPr>
          <a:xfrm>
            <a:off x="300840" y="2231368"/>
            <a:ext cx="1774399" cy="295214"/>
          </a:xfrm>
          <a:prstGeom prst="roundRect">
            <a:avLst/>
          </a:prstGeom>
          <a:solidFill>
            <a:srgbClr val="002060"/>
          </a:solidFill>
          <a:ln w="1270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dirty="0">
                <a:solidFill>
                  <a:schemeClr val="bg1"/>
                </a:solidFill>
                <a:latin typeface="Arial Black" pitchFamily="34" charset="0"/>
                <a:ea typeface="HG丸ｺﾞｼｯｸM-PRO" pitchFamily="50" charset="-128"/>
              </a:rPr>
              <a:t>Ⅶ</a:t>
            </a:r>
            <a:r>
              <a:rPr lang="ja-JP" altLang="en-US" sz="1600" dirty="0">
                <a:solidFill>
                  <a:schemeClr val="bg1"/>
                </a:solidFill>
                <a:latin typeface="Arial Black" pitchFamily="34" charset="0"/>
                <a:ea typeface="HG丸ｺﾞｼｯｸM-PRO" pitchFamily="50" charset="-128"/>
              </a:rPr>
              <a:t>　申請書類等</a:t>
            </a:r>
            <a:endParaRPr kumimoji="1" lang="ja-JP" altLang="en-US" sz="1600" dirty="0">
              <a:solidFill>
                <a:schemeClr val="bg1"/>
              </a:solidFill>
              <a:latin typeface="Arial Black" pitchFamily="34" charset="0"/>
              <a:ea typeface="HG丸ｺﾞｼｯｸM-PRO" pitchFamily="50" charset="-128"/>
            </a:endParaRPr>
          </a:p>
        </p:txBody>
      </p:sp>
      <p:sp>
        <p:nvSpPr>
          <p:cNvPr id="7" name="テキスト ボックス 6">
            <a:extLst>
              <a:ext uri="{FF2B5EF4-FFF2-40B4-BE49-F238E27FC236}">
                <a16:creationId xmlns:a16="http://schemas.microsoft.com/office/drawing/2014/main" id="{B12AB55B-85BA-47E9-6700-4E519D6DDB26}"/>
              </a:ext>
            </a:extLst>
          </p:cNvPr>
          <p:cNvSpPr txBox="1"/>
          <p:nvPr/>
        </p:nvSpPr>
        <p:spPr>
          <a:xfrm>
            <a:off x="332393" y="2532720"/>
            <a:ext cx="4176728" cy="523220"/>
          </a:xfrm>
          <a:prstGeom prst="rect">
            <a:avLst/>
          </a:prstGeom>
          <a:noFill/>
        </p:spPr>
        <p:txBody>
          <a:bodyPr wrap="square" rtlCol="0">
            <a:spAutoFit/>
          </a:bodyPr>
          <a:lstStyle/>
          <a:p>
            <a:r>
              <a:rPr lang="ja-JP" altLang="en-US" sz="1400" dirty="0"/>
              <a:t>　・協議書及び事業実施計画書</a:t>
            </a:r>
            <a:endParaRPr lang="en-US" altLang="ja-JP" sz="1400" dirty="0"/>
          </a:p>
          <a:p>
            <a:r>
              <a:rPr lang="ja-JP" altLang="en-US" sz="1400" dirty="0"/>
              <a:t>　・添付資料として、従業員の雇用契約書の写しなど</a:t>
            </a:r>
            <a:endParaRPr lang="en-US" altLang="ja-JP" sz="1400" dirty="0"/>
          </a:p>
        </p:txBody>
      </p:sp>
      <p:sp>
        <p:nvSpPr>
          <p:cNvPr id="18" name="テキスト ボックス 17">
            <a:extLst>
              <a:ext uri="{FF2B5EF4-FFF2-40B4-BE49-F238E27FC236}">
                <a16:creationId xmlns:a16="http://schemas.microsoft.com/office/drawing/2014/main" id="{994419CA-8E1D-BADF-D68C-FEE64C3821BB}"/>
              </a:ext>
            </a:extLst>
          </p:cNvPr>
          <p:cNvSpPr txBox="1"/>
          <p:nvPr/>
        </p:nvSpPr>
        <p:spPr>
          <a:xfrm>
            <a:off x="5379180" y="2599491"/>
            <a:ext cx="1597304" cy="400110"/>
          </a:xfrm>
          <a:prstGeom prst="rect">
            <a:avLst/>
          </a:prstGeom>
          <a:noFill/>
        </p:spPr>
        <p:txBody>
          <a:bodyPr wrap="square">
            <a:spAutoFit/>
          </a:bodyPr>
          <a:lstStyle/>
          <a:p>
            <a:r>
              <a:rPr lang="ja-JP" altLang="en-US" sz="1000" dirty="0"/>
              <a:t>詳しくは、公募要領を</a:t>
            </a:r>
            <a:endParaRPr lang="en-US" altLang="ja-JP" sz="1000" dirty="0"/>
          </a:p>
          <a:p>
            <a:r>
              <a:rPr lang="ja-JP" altLang="en-US" sz="1000" dirty="0"/>
              <a:t>御確認ください</a:t>
            </a:r>
          </a:p>
        </p:txBody>
      </p:sp>
      <p:pic>
        <p:nvPicPr>
          <p:cNvPr id="5" name="図 4">
            <a:extLst>
              <a:ext uri="{FF2B5EF4-FFF2-40B4-BE49-F238E27FC236}">
                <a16:creationId xmlns:a16="http://schemas.microsoft.com/office/drawing/2014/main" id="{CA9631B4-49CF-AB00-71DB-770200C8D670}"/>
              </a:ext>
            </a:extLst>
          </p:cNvPr>
          <p:cNvPicPr>
            <a:picLocks noChangeAspect="1"/>
          </p:cNvPicPr>
          <p:nvPr/>
        </p:nvPicPr>
        <p:blipFill>
          <a:blip r:embed="rId2"/>
          <a:stretch>
            <a:fillRect/>
          </a:stretch>
        </p:blipFill>
        <p:spPr>
          <a:xfrm>
            <a:off x="4540005" y="9075764"/>
            <a:ext cx="1242118" cy="722161"/>
          </a:xfrm>
          <a:prstGeom prst="rect">
            <a:avLst/>
          </a:prstGeom>
        </p:spPr>
      </p:pic>
      <p:sp>
        <p:nvSpPr>
          <p:cNvPr id="8" name="テキスト ボックス 7">
            <a:extLst>
              <a:ext uri="{FF2B5EF4-FFF2-40B4-BE49-F238E27FC236}">
                <a16:creationId xmlns:a16="http://schemas.microsoft.com/office/drawing/2014/main" id="{BE5FD2AF-873C-88B0-BB57-0707B71EFF63}"/>
              </a:ext>
            </a:extLst>
          </p:cNvPr>
          <p:cNvSpPr txBox="1"/>
          <p:nvPr/>
        </p:nvSpPr>
        <p:spPr>
          <a:xfrm>
            <a:off x="5676342" y="9303229"/>
            <a:ext cx="1125765" cy="461665"/>
          </a:xfrm>
          <a:prstGeom prst="rect">
            <a:avLst/>
          </a:prstGeom>
          <a:noFill/>
        </p:spPr>
        <p:txBody>
          <a:bodyPr wrap="square" rtlCol="0">
            <a:spAutoFit/>
          </a:bodyPr>
          <a:lstStyle/>
          <a:p>
            <a:pPr algn="ctr"/>
            <a:r>
              <a:rPr lang="ja-JP" altLang="en-US" sz="800" dirty="0"/>
              <a:t>千葉県</a:t>
            </a:r>
            <a:endParaRPr lang="en-US" altLang="ja-JP" sz="800" dirty="0"/>
          </a:p>
          <a:p>
            <a:pPr algn="ctr"/>
            <a:r>
              <a:rPr lang="ja-JP" altLang="en-US" sz="800" dirty="0"/>
              <a:t>マスコットキャラクター　</a:t>
            </a:r>
            <a:endParaRPr lang="en-US" altLang="ja-JP" sz="800" dirty="0"/>
          </a:p>
          <a:p>
            <a:pPr algn="ctr"/>
            <a:r>
              <a:rPr lang="ja-JP" altLang="en-US" sz="800" dirty="0"/>
              <a:t>チーバくん</a:t>
            </a:r>
            <a:endParaRPr lang="en-US" altLang="ja-JP" sz="800" dirty="0"/>
          </a:p>
        </p:txBody>
      </p:sp>
      <p:pic>
        <p:nvPicPr>
          <p:cNvPr id="10" name="図 9">
            <a:extLst>
              <a:ext uri="{FF2B5EF4-FFF2-40B4-BE49-F238E27FC236}">
                <a16:creationId xmlns:a16="http://schemas.microsoft.com/office/drawing/2014/main" id="{93EC9C14-B725-8959-43FE-3E7A92D54C0D}"/>
              </a:ext>
            </a:extLst>
          </p:cNvPr>
          <p:cNvPicPr>
            <a:picLocks noChangeAspect="1"/>
          </p:cNvPicPr>
          <p:nvPr/>
        </p:nvPicPr>
        <p:blipFill>
          <a:blip r:embed="rId3"/>
          <a:stretch>
            <a:fillRect/>
          </a:stretch>
        </p:blipFill>
        <p:spPr>
          <a:xfrm>
            <a:off x="4419110" y="2325988"/>
            <a:ext cx="972000" cy="972000"/>
          </a:xfrm>
          <a:prstGeom prst="rect">
            <a:avLst/>
          </a:prstGeom>
        </p:spPr>
      </p:pic>
    </p:spTree>
    <p:extLst>
      <p:ext uri="{BB962C8B-B14F-4D97-AF65-F5344CB8AC3E}">
        <p14:creationId xmlns:p14="http://schemas.microsoft.com/office/powerpoint/2010/main" val="3945700330"/>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lumMod val="75000"/>
          </a:schemeClr>
        </a:solidFill>
        <a:ln w="25400" cmpd="sng">
          <a:solidFill>
            <a:schemeClr val="tx1"/>
          </a:solidFill>
        </a:ln>
      </a:spPr>
      <a:bodyPr rtlCol="0" anchor="ctr"/>
      <a:lstStyle>
        <a:defPPr algn="ctr">
          <a:defRPr dirty="0" smtClean="0">
            <a:solidFill>
              <a:schemeClr val="bg1"/>
            </a:solidFill>
            <a:latin typeface="Arial Black" pitchFamily="34" charset="0"/>
            <a:ea typeface="HG丸ｺﾞｼｯｸM-PRO"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13404</TotalTime>
  <Words>2265</Words>
  <Application>Microsoft Office PowerPoint</Application>
  <PresentationFormat>A4 210 x 297 mm</PresentationFormat>
  <Paragraphs>294</Paragraphs>
  <Slides>4</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vt:i4>
      </vt:variant>
    </vt:vector>
  </HeadingPairs>
  <TitlesOfParts>
    <vt:vector size="12" baseType="lpstr">
      <vt:lpstr>HG丸ｺﾞｼｯｸM-PRO</vt:lpstr>
      <vt:lpstr>ＭＳ Ｐゴシック</vt:lpstr>
      <vt:lpstr>ＭＳ 明朝</vt:lpstr>
      <vt:lpstr>Arial</vt:lpstr>
      <vt:lpstr>Arial Black</vt:lpstr>
      <vt:lpstr>Calibri</vt:lpstr>
      <vt:lpstr>Wingdings</vt:lpstr>
      <vt:lpstr>Blank</vt:lpstr>
      <vt:lpstr>PowerPoint プレゼンテーション</vt:lpstr>
      <vt:lpstr>PowerPoint プレゼンテーション</vt:lpstr>
      <vt:lpstr>PowerPoint プレゼンテーション</vt:lpstr>
      <vt:lpstr>PowerPoint プレゼンテーション</vt:lpstr>
    </vt:vector>
  </TitlesOfParts>
  <Company>農林水産省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農林水産省</dc:creator>
  <cp:lastModifiedBy>草野 和代</cp:lastModifiedBy>
  <cp:revision>1410</cp:revision>
  <cp:lastPrinted>2025-01-20T07:49:00Z</cp:lastPrinted>
  <dcterms:created xsi:type="dcterms:W3CDTF">2012-10-10T00:46:07Z</dcterms:created>
  <dcterms:modified xsi:type="dcterms:W3CDTF">2026-08-31T04:00:35Z</dcterms:modified>
</cp:coreProperties>
</file>