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3"/>
  </p:notesMasterIdLst>
  <p:sldIdLst>
    <p:sldId id="27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DA3"/>
    <a:srgbClr val="F5F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2"/>
    <p:restoredTop sz="94660"/>
  </p:normalViewPr>
  <p:slideViewPr>
    <p:cSldViewPr>
      <p:cViewPr varScale="1">
        <p:scale>
          <a:sx n="66" d="100"/>
          <a:sy n="66" d="100"/>
        </p:scale>
        <p:origin x="2568" y="67"/>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2026/3/27</a:t>
            </a:fld>
            <a:endParaRPr kumimoji="1" lang="ja-JP" altLang="en-US"/>
          </a:p>
        </p:txBody>
      </p:sp>
      <p:sp>
        <p:nvSpPr>
          <p:cNvPr id="1102"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 name="四角形 9"/>
          <p:cNvSpPr>
            <a:spLocks noGrp="1" noRot="1" noChangeAspect="1"/>
          </p:cNvSpPr>
          <p:nvPr>
            <p:ph type="sldImg" idx="2"/>
          </p:nvPr>
        </p:nvSpPr>
        <p:spPr>
          <a:xfrm>
            <a:off x="2087563" y="739775"/>
            <a:ext cx="2560637" cy="3700463"/>
          </a:xfrm>
          <a:prstGeom prst="rect">
            <a:avLst/>
          </a:prstGeom>
        </p:spPr>
        <p:txBody>
          <a:bodyPr/>
          <a:lstStyle/>
          <a:p>
            <a:endParaRPr kumimoji="1" lang="ja-JP" altLang="en-US"/>
          </a:p>
        </p:txBody>
      </p:sp>
      <p:sp>
        <p:nvSpPr>
          <p:cNvPr id="1300" name="四角形 10"/>
          <p:cNvSpPr>
            <a:spLocks noGrp="1"/>
          </p:cNvSpPr>
          <p:nvPr>
            <p:ph type="body" sz="quarter" idx="3"/>
          </p:nvPr>
        </p:nvSpPr>
        <p:spPr>
          <a:prstGeom prst="rect">
            <a:avLst/>
          </a:prstGeom>
        </p:spPr>
        <p:txBody>
          <a:bodyPr/>
          <a:lstStyle/>
          <a:p>
            <a:endParaRPr kumimoji="1" lang="ja-JP" altLang="en-US"/>
          </a:p>
        </p:txBody>
      </p:sp>
      <p:sp>
        <p:nvSpPr>
          <p:cNvPr id="1301"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342900" y="2387382"/>
            <a:ext cx="6172200" cy="1941549"/>
          </a:xfrm>
        </p:spPr>
        <p:txBody>
          <a:bodyPr/>
          <a:lstStyle>
            <a:lvl1pPr>
              <a:defRPr b="0"/>
            </a:lvl1pPr>
          </a:lstStyle>
          <a:p>
            <a:r>
              <a:rPr kumimoji="1" lang="ja-JP" altLang="en-US"/>
              <a:t>マスター タイトルの書式設定</a:t>
            </a:r>
            <a:endParaRPr kumimoji="1" lang="ja-JP" altLang="en-US" dirty="0"/>
          </a:p>
        </p:txBody>
      </p:sp>
      <p:sp>
        <p:nvSpPr>
          <p:cNvPr id="1032" name="サブタイトル 2"/>
          <p:cNvSpPr>
            <a:spLocks noGrp="1"/>
          </p:cNvSpPr>
          <p:nvPr>
            <p:ph type="subTitle" idx="1"/>
          </p:nvPr>
        </p:nvSpPr>
        <p:spPr>
          <a:xfrm>
            <a:off x="342900" y="4467613"/>
            <a:ext cx="6172200" cy="332837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342900" y="2508730"/>
            <a:ext cx="6172200" cy="61193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4972050" y="396700"/>
            <a:ext cx="1543050" cy="8231375"/>
          </a:xfrm>
        </p:spPr>
        <p:txBody>
          <a:bodyPr vert="eaVert"/>
          <a:lstStyle/>
          <a:p>
            <a:r>
              <a:rPr kumimoji="1" lang="ja-JP" altLang="en-US"/>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342900" y="396700"/>
            <a:ext cx="4514850" cy="82313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a:xfrm>
            <a:off x="342900" y="2508730"/>
            <a:ext cx="6172200" cy="618415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2026/3/27</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342900" y="4259590"/>
            <a:ext cx="6172200" cy="1525503"/>
          </a:xfrm>
        </p:spPr>
        <p:txBody>
          <a:bodyPr anchor="t"/>
          <a:lstStyle>
            <a:lvl1pPr algn="ctr">
              <a:defRPr sz="4000" b="0" cap="all"/>
            </a:lvl1pPr>
          </a:lstStyle>
          <a:p>
            <a:r>
              <a:rPr kumimoji="1" lang="ja-JP" altLang="en-US"/>
              <a:t>マスター タイトルの書式設定</a:t>
            </a:r>
            <a:endParaRPr kumimoji="1" lang="ja-JP" altLang="en-US" dirty="0"/>
          </a:p>
        </p:txBody>
      </p:sp>
      <p:sp>
        <p:nvSpPr>
          <p:cNvPr id="1044" name="テキスト プレースホルダー 2"/>
          <p:cNvSpPr>
            <a:spLocks noGrp="1"/>
          </p:cNvSpPr>
          <p:nvPr>
            <p:ph type="body" idx="1"/>
          </p:nvPr>
        </p:nvSpPr>
        <p:spPr>
          <a:xfrm>
            <a:off x="342900" y="1711305"/>
            <a:ext cx="6172200" cy="2548285"/>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50" name="コンテンツ プレースホルダー 2"/>
          <p:cNvSpPr>
            <a:spLocks noGrp="1"/>
          </p:cNvSpPr>
          <p:nvPr>
            <p:ph sz="half" idx="1"/>
          </p:nvPr>
        </p:nvSpPr>
        <p:spPr>
          <a:xfrm>
            <a:off x="342900" y="2508732"/>
            <a:ext cx="2978088" cy="6119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1" name="コンテンツ プレースホルダー 3"/>
          <p:cNvSpPr>
            <a:spLocks noGrp="1"/>
          </p:cNvSpPr>
          <p:nvPr>
            <p:ph sz="half" idx="2"/>
          </p:nvPr>
        </p:nvSpPr>
        <p:spPr>
          <a:xfrm>
            <a:off x="3510009" y="2508732"/>
            <a:ext cx="3005091" cy="6119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057" name="テキスト プレースホルダー 2"/>
          <p:cNvSpPr>
            <a:spLocks noGrp="1"/>
          </p:cNvSpPr>
          <p:nvPr>
            <p:ph type="body" idx="1"/>
          </p:nvPr>
        </p:nvSpPr>
        <p:spPr>
          <a:xfrm>
            <a:off x="342900" y="2217386"/>
            <a:ext cx="2978088" cy="9241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342900" y="3141486"/>
            <a:ext cx="2978088" cy="548658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9" name="テキスト プレースホルダー 4"/>
          <p:cNvSpPr>
            <a:spLocks noGrp="1"/>
          </p:cNvSpPr>
          <p:nvPr>
            <p:ph type="body" sz="quarter" idx="3"/>
          </p:nvPr>
        </p:nvSpPr>
        <p:spPr>
          <a:xfrm>
            <a:off x="3537012" y="2217386"/>
            <a:ext cx="2978088" cy="9241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3537012" y="3141486"/>
            <a:ext cx="2978088" cy="548658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342901" y="394405"/>
            <a:ext cx="2256235" cy="1678518"/>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75" name="コンテンツ プレースホルダー 2"/>
          <p:cNvSpPr>
            <a:spLocks noGrp="1"/>
          </p:cNvSpPr>
          <p:nvPr>
            <p:ph idx="1"/>
          </p:nvPr>
        </p:nvSpPr>
        <p:spPr>
          <a:xfrm>
            <a:off x="2726922" y="394408"/>
            <a:ext cx="3545579" cy="8150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76" name="テキスト プレースホルダー 3"/>
          <p:cNvSpPr>
            <a:spLocks noGrp="1"/>
          </p:cNvSpPr>
          <p:nvPr>
            <p:ph type="body" sz="half" idx="2"/>
          </p:nvPr>
        </p:nvSpPr>
        <p:spPr>
          <a:xfrm>
            <a:off x="342902" y="2456723"/>
            <a:ext cx="2256234" cy="61713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344216" y="6773202"/>
            <a:ext cx="4114800" cy="818623"/>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82" name="図プレースホルダー 2"/>
          <p:cNvSpPr>
            <a:spLocks noGrp="1"/>
          </p:cNvSpPr>
          <p:nvPr>
            <p:ph type="pic" idx="1"/>
          </p:nvPr>
        </p:nvSpPr>
        <p:spPr>
          <a:xfrm>
            <a:off x="1344216" y="307151"/>
            <a:ext cx="4114800" cy="6324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344216" y="7657302"/>
            <a:ext cx="4114800" cy="97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2026/3/27</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1889829" y="9009451"/>
            <a:ext cx="3078342" cy="527403"/>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342900" y="604721"/>
            <a:ext cx="6172200" cy="1435955"/>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027" name="テキスト プレースホルダー 2"/>
          <p:cNvSpPr>
            <a:spLocks noGrp="1"/>
          </p:cNvSpPr>
          <p:nvPr>
            <p:ph type="body" idx="1"/>
          </p:nvPr>
        </p:nvSpPr>
        <p:spPr>
          <a:xfrm>
            <a:off x="342900" y="2508730"/>
            <a:ext cx="6172200" cy="618415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028" name="日付プレースホルダー 3"/>
          <p:cNvSpPr>
            <a:spLocks noGrp="1"/>
          </p:cNvSpPr>
          <p:nvPr>
            <p:ph type="dt" sz="half" idx="2"/>
          </p:nvPr>
        </p:nvSpPr>
        <p:spPr>
          <a:xfrm>
            <a:off x="342900" y="9009451"/>
            <a:ext cx="1411914" cy="527403"/>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2026/3/27</a:t>
            </a:fld>
            <a:endParaRPr lang="ja-JP" altLang="en-US" dirty="0"/>
          </a:p>
        </p:txBody>
      </p:sp>
      <p:sp>
        <p:nvSpPr>
          <p:cNvPr id="1029" name="スライド番号プレースホルダー 5"/>
          <p:cNvSpPr>
            <a:spLocks noGrp="1"/>
          </p:cNvSpPr>
          <p:nvPr>
            <p:ph type="sldNum" sz="quarter" idx="4"/>
          </p:nvPr>
        </p:nvSpPr>
        <p:spPr>
          <a:xfrm>
            <a:off x="5076183" y="9009451"/>
            <a:ext cx="1438917" cy="527403"/>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0" name="図 40"/>
          <p:cNvPicPr>
            <a:picLocks noChangeAspect="1"/>
          </p:cNvPicPr>
          <p:nvPr/>
        </p:nvPicPr>
        <p:blipFill>
          <a:blip r:embed="rId3">
            <a:lum contrast="20000"/>
            <a:extLst>
              <a:ext uri="{BEBA8EAE-BF5A-486C-A8C5-ECC9F3942E4B}">
                <a14:imgProps xmlns:a14="http://schemas.microsoft.com/office/drawing/2010/main">
                  <a14:imgLayer r:embed="rId4">
                    <a14:imgEffect>
                      <a14:backgroundRemoval t="55222" b="100000" l="0" r="100000">
                        <a14:foregroundMark x1="33011" y1="60092" x2="70718" y2="58624"/>
                        <a14:foregroundMark x1="27348" y1="58624" x2="36188" y2="68440"/>
                        <a14:foregroundMark x1="46271" y1="92018" x2="46409" y2="86147"/>
                        <a14:foregroundMark x1="36050" y1="87431" x2="50829" y2="97523"/>
                        <a14:foregroundMark x1="36464" y1="97706" x2="54144" y2="83945"/>
                        <a14:foregroundMark x1="39917" y1="86514" x2="44061" y2="88899"/>
                        <a14:foregroundMark x1="52072" y1="88073" x2="47652" y2="93578"/>
                        <a14:foregroundMark x1="37983" y1="96606" x2="48204" y2="96514"/>
                        <a14:foregroundMark x1="87845" y1="91835" x2="93785" y2="96422"/>
                        <a14:foregroundMark x1="94890" y1="84679" x2="94890" y2="88165"/>
                        <a14:foregroundMark x1="94890" y1="88991" x2="94890" y2="88991"/>
                        <a14:foregroundMark x1="95304" y1="98991" x2="95304" y2="98991"/>
                        <a14:foregroundMark x1="77210" y1="87248" x2="74033" y2="89358"/>
                        <a14:foregroundMark x1="95442" y1="93761" x2="95856" y2="87706"/>
                        <a14:foregroundMark x1="95028" y1="94679" x2="95856" y2="92844"/>
                        <a14:foregroundMark x1="23481" y1="58073" x2="28039" y2="60550"/>
                        <a14:foregroundMark x1="30110" y1="57523" x2="47514" y2="57706"/>
                        <a14:foregroundMark x1="49171" y1="57706" x2="73481" y2="57248"/>
                        <a14:foregroundMark x1="63398" y1="56606" x2="22099" y2="56514"/>
                        <a14:foregroundMark x1="92818" y1="75963" x2="92818" y2="75963"/>
                        <a14:foregroundMark x1="96961" y1="85413" x2="96961" y2="85413"/>
                        <a14:backgroundMark x1="96961" y1="73028" x2="96961" y2="73028"/>
                        <a14:backgroundMark x1="92818" y1="70734" x2="92818" y2="70734"/>
                        <a14:backgroundMark x1="91022" y1="68165" x2="95994" y2="75321"/>
                        <a14:backgroundMark x1="82735" y1="56789" x2="90746" y2="68257"/>
                      </a14:backgroundRemoval>
                    </a14:imgEffect>
                  </a14:imgLayer>
                </a14:imgProps>
              </a:ext>
            </a:extLst>
          </a:blip>
          <a:srcRect l="3796" t="56985" r="3952"/>
          <a:stretch>
            <a:fillRect/>
          </a:stretch>
        </p:blipFill>
        <p:spPr>
          <a:xfrm>
            <a:off x="0" y="0"/>
            <a:ext cx="6887247" cy="4832081"/>
          </a:xfrm>
          <a:prstGeom prst="rect">
            <a:avLst/>
          </a:prstGeom>
          <a:solidFill>
            <a:srgbClr val="F9FDA3"/>
          </a:solidFill>
        </p:spPr>
      </p:pic>
      <p:sp>
        <p:nvSpPr>
          <p:cNvPr id="1261" name="図形 41"/>
          <p:cNvSpPr/>
          <p:nvPr/>
        </p:nvSpPr>
        <p:spPr>
          <a:xfrm>
            <a:off x="4498830" y="3873000"/>
            <a:ext cx="2356774" cy="938883"/>
          </a:xfrm>
          <a:prstGeom prst="rect">
            <a:avLst/>
          </a:prstGeom>
          <a:solidFill>
            <a:schemeClr val="bg1">
              <a:alpha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62" name="四角形 3080"/>
          <p:cNvSpPr/>
          <p:nvPr/>
        </p:nvSpPr>
        <p:spPr>
          <a:xfrm>
            <a:off x="0" y="4813229"/>
            <a:ext cx="6858000" cy="5093817"/>
          </a:xfrm>
          <a:prstGeom prst="rect">
            <a:avLst/>
          </a:prstGeom>
          <a:solidFill>
            <a:srgbClr val="F9FDA3">
              <a:alpha val="75000"/>
            </a:srgbClr>
          </a:solid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63" name="四角形 3081"/>
          <p:cNvSpPr/>
          <p:nvPr/>
        </p:nvSpPr>
        <p:spPr>
          <a:xfrm>
            <a:off x="0" y="5025326"/>
            <a:ext cx="6858000" cy="1654151"/>
          </a:xfrm>
          <a:prstGeom prst="rect">
            <a:avLst/>
          </a:prstGeom>
          <a:ln w="22225" cap="flat"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l">
              <a:defRPr lang="ja-JP" altLang="en-US"/>
            </a:pPr>
            <a:r>
              <a:rPr lang="ja-JP" altLang="en-US" sz="2600" b="0" dirty="0">
                <a:solidFill>
                  <a:schemeClr val="tx1"/>
                </a:solidFill>
                <a:latin typeface="ＤＦ極太丸ゴシック体"/>
                <a:ea typeface="ＤＦ極太丸ゴシック体"/>
              </a:rPr>
              <a:t> </a:t>
            </a:r>
            <a:r>
              <a:rPr lang="ja-JP" altLang="en-US" sz="2600" b="0" dirty="0">
                <a:solidFill>
                  <a:schemeClr val="tx1"/>
                </a:solidFill>
                <a:latin typeface="AR P丸ゴシック体E"/>
                <a:ea typeface="AR P丸ゴシック体E"/>
              </a:rPr>
              <a:t>新居の費用などに</a:t>
            </a:r>
          </a:p>
          <a:p>
            <a:pPr algn="l">
              <a:defRPr lang="ja-JP" altLang="en-US"/>
            </a:pPr>
            <a:r>
              <a:rPr lang="ja-JP" altLang="en-US" sz="3600" b="0" dirty="0">
                <a:solidFill>
                  <a:schemeClr val="tx1"/>
                </a:solidFill>
                <a:latin typeface="AR P丸ゴシック体E"/>
                <a:ea typeface="AR P丸ゴシック体E"/>
              </a:rPr>
              <a:t>最大</a:t>
            </a:r>
            <a:r>
              <a:rPr lang="en-US" altLang="ja-JP" sz="6000" b="1" dirty="0">
                <a:ln w="19050">
                  <a:solidFill>
                    <a:schemeClr val="tx1"/>
                  </a:solidFill>
                </a:ln>
                <a:solidFill>
                  <a:srgbClr val="FF5757"/>
                </a:solidFill>
                <a:latin typeface="AR Pゴシック体S"/>
                <a:ea typeface="AR P丸ゴシック体E"/>
              </a:rPr>
              <a:t>60</a:t>
            </a:r>
            <a:r>
              <a:rPr lang="ja-JP" altLang="en-US" sz="3600" b="1" i="0" dirty="0">
                <a:solidFill>
                  <a:schemeClr val="tx1"/>
                </a:solidFill>
                <a:latin typeface="AR P丸ゴシック体E"/>
                <a:ea typeface="AR P丸ゴシック体E"/>
              </a:rPr>
              <a:t>万円</a:t>
            </a:r>
          </a:p>
        </p:txBody>
      </p:sp>
      <p:sp>
        <p:nvSpPr>
          <p:cNvPr id="1264" name="四角形 3082"/>
          <p:cNvSpPr/>
          <p:nvPr/>
        </p:nvSpPr>
        <p:spPr>
          <a:xfrm>
            <a:off x="825612" y="9192561"/>
            <a:ext cx="5627388" cy="368439"/>
          </a:xfrm>
          <a:prstGeom prst="rect">
            <a:avLst/>
          </a:prstGeom>
        </p:spPr>
        <p:txBody>
          <a:bodyPr wrap="square" anchor="ctr">
            <a:spAutoFit/>
          </a:bodyPr>
          <a:lstStyle/>
          <a:p>
            <a:pPr algn="l">
              <a:defRPr lang="ja-JP" altLang="en-US"/>
            </a:pPr>
            <a:r>
              <a:rPr lang="ja-JP" altLang="en-US" sz="1800" b="1" i="0" spc="300">
                <a:ln w="3175" cap="rnd" cmpd="sng">
                  <a:solidFill>
                    <a:schemeClr val="bg1"/>
                  </a:solidFill>
                  <a:prstDash val="solid"/>
                  <a:bevel/>
                </a:ln>
                <a:solidFill>
                  <a:schemeClr val="tx1">
                    <a:lumMod val="94000"/>
                    <a:lumOff val="6000"/>
                  </a:schemeClr>
                </a:solidFill>
                <a:effectLst/>
                <a:latin typeface="AR P丸ゴシック体E"/>
                <a:ea typeface="AR P丸ゴシック体E"/>
              </a:rPr>
              <a:t>千葉県大網白里市 企画政策課</a:t>
            </a:r>
          </a:p>
        </p:txBody>
      </p:sp>
      <p:sp>
        <p:nvSpPr>
          <p:cNvPr id="1265" name="四角形 3083"/>
          <p:cNvSpPr/>
          <p:nvPr/>
        </p:nvSpPr>
        <p:spPr>
          <a:xfrm>
            <a:off x="345624" y="9279112"/>
            <a:ext cx="422397" cy="425888"/>
          </a:xfrm>
          <a:prstGeom prst="rect">
            <a:avLst/>
          </a:prstGeom>
        </p:spPr>
        <p:style>
          <a:lnRef idx="2">
            <a:schemeClr val="dk1">
              <a:shade val="50000"/>
            </a:schemeClr>
          </a:lnRef>
          <a:fillRef idx="1">
            <a:schemeClr val="dk1"/>
          </a:fillRef>
          <a:effectRef idx="0">
            <a:schemeClr val="dk1"/>
          </a:effectRef>
          <a:fontRef idx="minor">
            <a:schemeClr val="lt1"/>
          </a:fontRef>
        </p:style>
        <p:txBody>
          <a:bodyPr tIns="36000" bIns="72000" anchor="ctr" anchorCtr="1"/>
          <a:lstStyle/>
          <a:p>
            <a:pPr algn="ctr">
              <a:defRPr lang="ja-JP" altLang="en-US"/>
            </a:pPr>
            <a:r>
              <a:rPr lang="ja-JP" altLang="en-US" sz="2000" b="1">
                <a:ln>
                  <a:solidFill>
                    <a:schemeClr val="tx1"/>
                  </a:solidFill>
                </a:ln>
                <a:solidFill>
                  <a:schemeClr val="bg1"/>
                </a:solidFill>
                <a:latin typeface="AR P丸ゴシック体E"/>
                <a:ea typeface="AR P丸ゴシック体E"/>
              </a:rPr>
              <a:t>問</a:t>
            </a:r>
          </a:p>
        </p:txBody>
      </p:sp>
      <p:sp>
        <p:nvSpPr>
          <p:cNvPr id="1266" name="四角形 3084"/>
          <p:cNvSpPr/>
          <p:nvPr/>
        </p:nvSpPr>
        <p:spPr>
          <a:xfrm>
            <a:off x="837001" y="9489000"/>
            <a:ext cx="5735510" cy="276106"/>
          </a:xfrm>
          <a:prstGeom prst="rect">
            <a:avLst/>
          </a:prstGeom>
          <a:ln/>
        </p:spPr>
        <p:txBody>
          <a:bodyPr wrap="square" anchor="ctr">
            <a:spAutoFit/>
          </a:bodyPr>
          <a:lstStyle/>
          <a:p>
            <a:pPr algn="l">
              <a:defRPr lang="ja-JP" altLang="en-US"/>
            </a:pPr>
            <a:r>
              <a:rPr lang="ja-JP" altLang="en-US" sz="1200" b="0" i="0" spc="0">
                <a:ln w="3175" cap="flat" cmpd="sng">
                  <a:noFill/>
                  <a:prstDash val="solid"/>
                  <a:bevel/>
                </a:ln>
                <a:solidFill>
                  <a:schemeClr val="tx1"/>
                </a:solidFill>
                <a:effectLst>
                  <a:innerShdw blurRad="63500" dist="50800" dir="13500000">
                    <a:schemeClr val="accent6">
                      <a:lumMod val="50000"/>
                    </a:schemeClr>
                  </a:innerShdw>
                </a:effectLst>
                <a:latin typeface="AR P丸ゴシック体E"/>
                <a:ea typeface="AR P丸ゴシック体E"/>
              </a:rPr>
              <a:t>TEL：0475-70-0315　　Mail：kikakuseisaku@city.oamishirasato.lg.jp</a:t>
            </a:r>
          </a:p>
        </p:txBody>
      </p:sp>
      <p:sp>
        <p:nvSpPr>
          <p:cNvPr id="1267" name="図形 3091"/>
          <p:cNvSpPr/>
          <p:nvPr/>
        </p:nvSpPr>
        <p:spPr>
          <a:xfrm>
            <a:off x="331270" y="7108080"/>
            <a:ext cx="6335618" cy="2019882"/>
          </a:xfrm>
          <a:prstGeom prst="roundRect">
            <a:avLst/>
          </a:prstGeom>
          <a:ln w="22225" cap="flat"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r">
              <a:defRPr lang="ja-JP" altLang="en-US"/>
            </a:pPr>
            <a:endParaRPr lang="ja-JP" altLang="en-US" sz="1050">
              <a:latin typeface="HG丸ｺﾞｼｯｸM-PRO"/>
              <a:ea typeface="HG丸ｺﾞｼｯｸM-PRO"/>
              <a:cs typeface="+mn-lt"/>
            </a:endParaRPr>
          </a:p>
        </p:txBody>
      </p:sp>
      <p:sp>
        <p:nvSpPr>
          <p:cNvPr id="1268" name="四角形 3098"/>
          <p:cNvSpPr/>
          <p:nvPr/>
        </p:nvSpPr>
        <p:spPr>
          <a:xfrm>
            <a:off x="0" y="2292852"/>
            <a:ext cx="4494802" cy="2521988"/>
          </a:xfrm>
          <a:prstGeom prst="rect">
            <a:avLst/>
          </a:prstGeom>
          <a:solidFill>
            <a:schemeClr val="bg1">
              <a:alpha val="85000"/>
            </a:schemeClr>
          </a:solid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a:defRPr lang="ja-JP" altLang="en-US"/>
            </a:pPr>
            <a:r>
              <a:rPr lang="ja-JP" altLang="en-US" sz="4000" spc="600">
                <a:solidFill>
                  <a:schemeClr val="tx1"/>
                </a:solidFill>
                <a:latin typeface="AR P丸ゴシック体E"/>
                <a:ea typeface="AR P丸ゴシック体E"/>
              </a:rPr>
              <a:t>結婚したら</a:t>
            </a:r>
          </a:p>
          <a:p>
            <a:pPr algn="ctr">
              <a:defRPr lang="ja-JP" altLang="en-US"/>
            </a:pPr>
            <a:endParaRPr lang="ja-JP" altLang="en-US" sz="4400">
              <a:ln w="28575">
                <a:solidFill>
                  <a:srgbClr val="C00000"/>
                </a:solidFill>
              </a:ln>
              <a:solidFill>
                <a:srgbClr val="FFA0C0"/>
              </a:solidFill>
              <a:latin typeface="UD デジタル 教科書体 N-B"/>
              <a:ea typeface="UD デジタル 教科書体 N-B"/>
            </a:endParaRPr>
          </a:p>
        </p:txBody>
      </p:sp>
      <p:sp>
        <p:nvSpPr>
          <p:cNvPr id="1269" name="四角形 3099"/>
          <p:cNvSpPr/>
          <p:nvPr/>
        </p:nvSpPr>
        <p:spPr>
          <a:xfrm>
            <a:off x="-26989" y="2289000"/>
            <a:ext cx="4523757" cy="717164"/>
          </a:xfrm>
          <a:prstGeom prst="rect">
            <a:avLst/>
          </a:prstGeom>
          <a:solidFill>
            <a:srgbClr val="F5FBA5">
              <a:alpha val="74902"/>
            </a:srgbClr>
          </a:solidFill>
          <a:ln w="22225" cap="flat"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lnSpc>
                <a:spcPts val="2500"/>
              </a:lnSpc>
              <a:spcBef>
                <a:spcPts val="0"/>
              </a:spcBef>
              <a:spcAft>
                <a:spcPts val="0"/>
              </a:spcAft>
              <a:defRPr lang="ja-JP" altLang="en-US"/>
            </a:pPr>
            <a:r>
              <a:rPr lang="ja-JP" altLang="en-US" sz="2400" b="0" spc="300" dirty="0">
                <a:solidFill>
                  <a:srgbClr val="000000"/>
                </a:solidFill>
                <a:latin typeface="AR P丸ゴシック体E"/>
                <a:ea typeface="AR P丸ゴシック体E"/>
              </a:rPr>
              <a:t>おおあみしらさと</a:t>
            </a:r>
          </a:p>
          <a:p>
            <a:pPr algn="ctr">
              <a:lnSpc>
                <a:spcPts val="2500"/>
              </a:lnSpc>
              <a:spcBef>
                <a:spcPts val="0"/>
              </a:spcBef>
              <a:spcAft>
                <a:spcPts val="0"/>
              </a:spcAft>
              <a:defRPr lang="ja-JP" altLang="en-US"/>
            </a:pPr>
            <a:r>
              <a:rPr lang="ja-JP" altLang="en-US" sz="2400" b="0" spc="600" dirty="0">
                <a:solidFill>
                  <a:srgbClr val="000000"/>
                </a:solidFill>
                <a:latin typeface="AR P丸ゴシック体E"/>
                <a:ea typeface="AR P丸ゴシック体E"/>
              </a:rPr>
              <a:t>結婚新生活支援事業</a:t>
            </a:r>
            <a:endParaRPr lang="ja-JP" altLang="en-US" sz="1600" b="0" spc="600" dirty="0">
              <a:solidFill>
                <a:srgbClr val="000000"/>
              </a:solidFill>
              <a:latin typeface="AR P丸ゴシック体E"/>
              <a:ea typeface="AR P丸ゴシック体E"/>
            </a:endParaRPr>
          </a:p>
        </p:txBody>
      </p:sp>
      <p:sp>
        <p:nvSpPr>
          <p:cNvPr id="1270" name="楕円 18"/>
          <p:cNvSpPr/>
          <p:nvPr/>
        </p:nvSpPr>
        <p:spPr>
          <a:xfrm>
            <a:off x="2816917" y="5528308"/>
            <a:ext cx="1080135" cy="1081730"/>
          </a:xfrm>
          <a:prstGeom prst="ellipse">
            <a:avLst/>
          </a:prstGeom>
          <a:pattFill prst="pct40">
            <a:fgClr>
              <a:srgbClr val="FFA0A0"/>
            </a:fgClr>
            <a:bgClr>
              <a:srgbClr val="FFFFFF"/>
            </a:bgClr>
          </a:pattFill>
          <a:ln w="57150" cap="flat" cmpd="thinThick" algn="ctr">
            <a:solidFill>
              <a:srgbClr val="FF5757"/>
            </a:solidFill>
            <a:prstDash val="soli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400"/>
              </a:lnSpc>
              <a:spcBef>
                <a:spcPts val="0"/>
              </a:spcBef>
              <a:spcAft>
                <a:spcPts val="0"/>
              </a:spcAft>
              <a:defRPr lang="ja-JP" altLang="en-US"/>
            </a:pPr>
            <a:r>
              <a:rPr lang="ja-JP" altLang="en-US" sz="1800" b="0" dirty="0">
                <a:latin typeface="AR P丸ゴシック体E"/>
                <a:ea typeface="AR P丸ゴシック体E"/>
              </a:rPr>
              <a:t>家賃</a:t>
            </a:r>
          </a:p>
          <a:p>
            <a:pPr algn="ctr">
              <a:defRPr lang="ja-JP" altLang="en-US"/>
            </a:pPr>
            <a:r>
              <a:rPr lang="ja-JP" altLang="en-US" sz="1400" b="0" dirty="0">
                <a:latin typeface="AR P丸ゴシック体E"/>
                <a:ea typeface="AR P丸ゴシック体E"/>
              </a:rPr>
              <a:t>・</a:t>
            </a:r>
          </a:p>
          <a:p>
            <a:pPr algn="ctr">
              <a:defRPr lang="ja-JP" altLang="en-US"/>
            </a:pPr>
            <a:r>
              <a:rPr lang="ja-JP" altLang="en-US" sz="1800" b="0" spc="-300" dirty="0">
                <a:latin typeface="AR P丸ゴシック体E"/>
                <a:ea typeface="AR P丸ゴシック体E"/>
              </a:rPr>
              <a:t>住宅購入費</a:t>
            </a:r>
          </a:p>
        </p:txBody>
      </p:sp>
      <p:sp>
        <p:nvSpPr>
          <p:cNvPr id="1271" name="楕円 19"/>
          <p:cNvSpPr/>
          <p:nvPr/>
        </p:nvSpPr>
        <p:spPr>
          <a:xfrm>
            <a:off x="4293096" y="5525020"/>
            <a:ext cx="1080135" cy="1080135"/>
          </a:xfrm>
          <a:prstGeom prst="ellipse">
            <a:avLst/>
          </a:prstGeom>
          <a:pattFill prst="pct40">
            <a:fgClr>
              <a:srgbClr val="FFA0A0"/>
            </a:fgClr>
            <a:bgClr>
              <a:srgbClr val="FFFFFF"/>
            </a:bgClr>
          </a:pattFill>
          <a:ln w="57150" cap="flat" cmpd="thinThick" algn="ctr">
            <a:solidFill>
              <a:srgbClr val="FF5757"/>
            </a:solidFill>
            <a:prstDash val="solid"/>
          </a:ln>
        </p:spPr>
        <p:style>
          <a:lnRef idx="2">
            <a:schemeClr val="accent6"/>
          </a:lnRef>
          <a:fillRef idx="1">
            <a:schemeClr val="lt1"/>
          </a:fillRef>
          <a:effectRef idx="0">
            <a:schemeClr val="accent6"/>
          </a:effectRef>
          <a:fontRef idx="minor">
            <a:schemeClr val="dk1"/>
          </a:fontRef>
        </p:style>
        <p:txBody>
          <a:bodyPr wrap="none" lIns="0" tIns="36000" rIns="0" bIns="36000" anchor="ctr"/>
          <a:lstStyle/>
          <a:p>
            <a:pPr algn="ctr">
              <a:defRPr lang="ja-JP" altLang="en-US"/>
            </a:pPr>
            <a:r>
              <a:rPr lang="ja-JP" altLang="en-US" sz="1800" b="0">
                <a:latin typeface="AR P丸ゴシック体E"/>
                <a:ea typeface="AR P丸ゴシック体E"/>
              </a:rPr>
              <a:t>引越費用</a:t>
            </a:r>
            <a:endParaRPr lang="ja-JP" altLang="en-US" sz="2000" b="0">
              <a:latin typeface="AR P丸ゴシック体E"/>
              <a:ea typeface="AR P丸ゴシック体E"/>
            </a:endParaRPr>
          </a:p>
        </p:txBody>
      </p:sp>
      <p:sp>
        <p:nvSpPr>
          <p:cNvPr id="1272" name="図形 20"/>
          <p:cNvSpPr/>
          <p:nvPr/>
        </p:nvSpPr>
        <p:spPr>
          <a:xfrm>
            <a:off x="3897052" y="5889346"/>
            <a:ext cx="389777" cy="359654"/>
          </a:xfrm>
          <a:prstGeom prst="mathPlus">
            <a:avLst/>
          </a:prstGeom>
          <a:solidFill>
            <a:schemeClr val="tx1"/>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73" name="四角形 21"/>
          <p:cNvSpPr/>
          <p:nvPr/>
        </p:nvSpPr>
        <p:spPr>
          <a:xfrm>
            <a:off x="2860850" y="5171304"/>
            <a:ext cx="1828290" cy="285696"/>
          </a:xfrm>
          <a:prstGeom prst="rect">
            <a:avLst/>
          </a:prstGeom>
          <a:ln w="22225" cap="flat"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sz="2200" b="0" dirty="0">
                <a:latin typeface="AR P丸ゴシック体E"/>
                <a:ea typeface="AR P丸ゴシック体E"/>
              </a:rPr>
              <a:t>助成対象</a:t>
            </a:r>
          </a:p>
        </p:txBody>
      </p:sp>
      <p:sp>
        <p:nvSpPr>
          <p:cNvPr id="1274" name="四角形 24"/>
          <p:cNvSpPr/>
          <p:nvPr/>
        </p:nvSpPr>
        <p:spPr>
          <a:xfrm>
            <a:off x="117000" y="6678315"/>
            <a:ext cx="6523465" cy="430635"/>
          </a:xfrm>
          <a:prstGeom prst="rect">
            <a:avLst/>
          </a:prstGeom>
          <a:noFill/>
          <a:ln w="22225" cap="flat"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l">
              <a:defRPr lang="ja-JP" altLang="en-US"/>
            </a:pPr>
            <a:r>
              <a:rPr lang="ja-JP" altLang="en-US" sz="2400" b="1">
                <a:latin typeface="HG丸ｺﾞｼｯｸM-PRO"/>
                <a:ea typeface="HG丸ｺﾞｼｯｸM-PRO"/>
              </a:rPr>
              <a:t>主な補助要件</a:t>
            </a:r>
            <a:endParaRPr lang="ja-JP" altLang="en-US" sz="1800" b="1">
              <a:latin typeface="HG丸ｺﾞｼｯｸM-PRO"/>
              <a:ea typeface="HG丸ｺﾞｼｯｸM-PRO"/>
            </a:endParaRPr>
          </a:p>
        </p:txBody>
      </p:sp>
      <p:sp>
        <p:nvSpPr>
          <p:cNvPr id="1275" name="四角形 27"/>
          <p:cNvSpPr/>
          <p:nvPr/>
        </p:nvSpPr>
        <p:spPr>
          <a:xfrm>
            <a:off x="477039" y="7185000"/>
            <a:ext cx="5824088" cy="209937"/>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1200" dirty="0">
                <a:solidFill>
                  <a:schemeClr val="tx1"/>
                </a:solidFill>
                <a:latin typeface="HG丸ｺﾞｼｯｸM-PRO"/>
                <a:ea typeface="HG丸ｺﾞｼｯｸM-PRO"/>
              </a:rPr>
              <a:t>◎ </a:t>
            </a:r>
            <a:r>
              <a:rPr lang="ja-JP" altLang="en-US" sz="1200" b="0" dirty="0">
                <a:solidFill>
                  <a:schemeClr val="tx1"/>
                </a:solidFill>
                <a:latin typeface="AR P丸ゴシック体E"/>
                <a:ea typeface="AR P丸ゴシック体E"/>
              </a:rPr>
              <a:t>令和</a:t>
            </a:r>
            <a:r>
              <a:rPr lang="en-US" altLang="ja-JP" sz="1200" b="0" dirty="0">
                <a:solidFill>
                  <a:schemeClr val="tx1"/>
                </a:solidFill>
                <a:latin typeface="AR P丸ゴシック体E"/>
                <a:ea typeface="AR P丸ゴシック体E"/>
              </a:rPr>
              <a:t>8</a:t>
            </a:r>
            <a:r>
              <a:rPr lang="ja-JP" altLang="en-US" sz="1200" b="0" dirty="0">
                <a:solidFill>
                  <a:schemeClr val="tx1"/>
                </a:solidFill>
                <a:latin typeface="AR P丸ゴシック体E"/>
                <a:ea typeface="AR P丸ゴシック体E"/>
              </a:rPr>
              <a:t>年</a:t>
            </a:r>
            <a:r>
              <a:rPr lang="en-US" altLang="ja-JP" sz="1200" b="0" dirty="0">
                <a:solidFill>
                  <a:schemeClr val="tx1"/>
                </a:solidFill>
                <a:latin typeface="AR P丸ゴシック体E"/>
                <a:ea typeface="AR P丸ゴシック体E"/>
              </a:rPr>
              <a:t>1</a:t>
            </a:r>
            <a:r>
              <a:rPr lang="ja-JP" altLang="en-US" sz="1200" b="0" dirty="0">
                <a:solidFill>
                  <a:schemeClr val="tx1"/>
                </a:solidFill>
                <a:latin typeface="AR P丸ゴシック体E"/>
                <a:ea typeface="AR P丸ゴシック体E"/>
              </a:rPr>
              <a:t>月</a:t>
            </a:r>
            <a:r>
              <a:rPr lang="en-US" altLang="ja-JP" sz="1200" b="0" dirty="0">
                <a:solidFill>
                  <a:schemeClr val="tx1"/>
                </a:solidFill>
                <a:latin typeface="AR P丸ゴシック体E"/>
                <a:ea typeface="AR P丸ゴシック体E"/>
              </a:rPr>
              <a:t>1</a:t>
            </a:r>
            <a:r>
              <a:rPr lang="ja-JP" altLang="en-US" sz="1200" b="0" dirty="0">
                <a:solidFill>
                  <a:schemeClr val="tx1"/>
                </a:solidFill>
                <a:latin typeface="AR P丸ゴシック体E"/>
                <a:ea typeface="AR P丸ゴシック体E"/>
              </a:rPr>
              <a:t>日</a:t>
            </a:r>
            <a:r>
              <a:rPr lang="ja-JP" altLang="en-US" sz="1200" b="0" dirty="0">
                <a:solidFill>
                  <a:schemeClr val="tx1"/>
                </a:solidFill>
                <a:latin typeface="HG丸ｺﾞｼｯｸM-PRO"/>
                <a:ea typeface="HG丸ｺﾞｼｯｸM-PRO"/>
              </a:rPr>
              <a:t>から</a:t>
            </a:r>
            <a:r>
              <a:rPr lang="ja-JP" altLang="en-US" sz="1200" b="0" dirty="0">
                <a:solidFill>
                  <a:schemeClr val="tx1"/>
                </a:solidFill>
                <a:latin typeface="AR P丸ゴシック体E"/>
                <a:ea typeface="AR P丸ゴシック体E"/>
              </a:rPr>
              <a:t>令和</a:t>
            </a:r>
            <a:r>
              <a:rPr lang="en-US" altLang="ja-JP" sz="1200" dirty="0">
                <a:solidFill>
                  <a:schemeClr val="tx1"/>
                </a:solidFill>
                <a:latin typeface="AR P丸ゴシック体E"/>
                <a:ea typeface="AR P丸ゴシック体E"/>
              </a:rPr>
              <a:t>9</a:t>
            </a:r>
            <a:r>
              <a:rPr lang="ja-JP" altLang="en-US" sz="1200" b="0" dirty="0">
                <a:solidFill>
                  <a:schemeClr val="tx1"/>
                </a:solidFill>
                <a:latin typeface="AR P丸ゴシック体E"/>
                <a:ea typeface="AR P丸ゴシック体E"/>
              </a:rPr>
              <a:t>年</a:t>
            </a:r>
            <a:r>
              <a:rPr lang="en-US" altLang="ja-JP" sz="1200" b="0" dirty="0">
                <a:solidFill>
                  <a:schemeClr val="tx1"/>
                </a:solidFill>
                <a:latin typeface="AR P丸ゴシック体E"/>
                <a:ea typeface="AR P丸ゴシック体E"/>
              </a:rPr>
              <a:t>3</a:t>
            </a:r>
            <a:r>
              <a:rPr lang="ja-JP" altLang="en-US" sz="1200" b="0" dirty="0">
                <a:solidFill>
                  <a:schemeClr val="tx1"/>
                </a:solidFill>
                <a:latin typeface="AR P丸ゴシック体E"/>
                <a:ea typeface="AR P丸ゴシック体E"/>
              </a:rPr>
              <a:t>月31日</a:t>
            </a:r>
            <a:r>
              <a:rPr lang="ja-JP" altLang="en-US" sz="1200" b="0" dirty="0">
                <a:solidFill>
                  <a:schemeClr val="tx1"/>
                </a:solidFill>
                <a:latin typeface="HG丸ｺﾞｼｯｸM-PRO"/>
                <a:ea typeface="HG丸ｺﾞｼｯｸM-PRO"/>
              </a:rPr>
              <a:t>まで</a:t>
            </a:r>
            <a:r>
              <a:rPr lang="ja-JP" altLang="en-US" sz="1200" dirty="0">
                <a:solidFill>
                  <a:schemeClr val="tx1"/>
                </a:solidFill>
                <a:latin typeface="HG丸ｺﾞｼｯｸM-PRO"/>
                <a:ea typeface="HG丸ｺﾞｼｯｸM-PRO"/>
              </a:rPr>
              <a:t>に婚姻届を提出し受理された夫婦</a:t>
            </a:r>
          </a:p>
        </p:txBody>
      </p:sp>
      <p:sp>
        <p:nvSpPr>
          <p:cNvPr id="1276" name="直線 724"/>
          <p:cNvSpPr/>
          <p:nvPr/>
        </p:nvSpPr>
        <p:spPr>
          <a:xfrm>
            <a:off x="5598006" y="0"/>
            <a:ext cx="926994" cy="2073000"/>
          </a:xfrm>
          <a:prstGeom prst="line">
            <a:avLst/>
          </a:prstGeom>
          <a:ln w="63500" cap="flat" cmpd="sng" algn="ctr">
            <a:solidFill>
              <a:schemeClr val="accent1">
                <a:lumMod val="20000"/>
                <a:lumOff val="80000"/>
              </a:schemeClr>
            </a:solidFill>
            <a:prstDash val="solid"/>
            <a:miter lim="800000"/>
          </a:ln>
        </p:spPr>
        <p:style>
          <a:lnRef idx="1">
            <a:schemeClr val="accent1"/>
          </a:lnRef>
          <a:fillRef idx="0">
            <a:schemeClr val="accent1"/>
          </a:fillRef>
          <a:effectRef idx="0">
            <a:schemeClr val="accent1"/>
          </a:effectRef>
          <a:fontRef idx="minor">
            <a:schemeClr val="tx1"/>
          </a:fontRef>
        </p:style>
        <p:txBody>
          <a:bodyPr/>
          <a:lstStyle/>
          <a:p>
            <a:endParaRPr lang="ja-JP" altLang="en-US"/>
          </a:p>
        </p:txBody>
      </p:sp>
      <p:pic>
        <p:nvPicPr>
          <p:cNvPr id="1277" name="図 4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9722" y1="27168" x2="9722" y2="27168"/>
                        <a14:foregroundMark x1="73333" y1="42775" x2="73333" y2="42775"/>
                        <a14:foregroundMark x1="91667" y1="39884" x2="91667" y2="39884"/>
                        <a14:foregroundMark x1="92361" y1="5780" x2="92361" y2="5780"/>
                        <a14:foregroundMark x1="52639" y1="6358" x2="52639" y2="6358"/>
                        <a14:foregroundMark x1="27778" y1="87861" x2="27778" y2="87861"/>
                        <a14:foregroundMark x1="22083" y1="86127" x2="22083" y2="86127"/>
                      </a14:backgroundRemoval>
                    </a14:imgEffect>
                  </a14:imgLayer>
                </a14:imgProps>
              </a:ext>
            </a:extLst>
          </a:blip>
          <a:stretch>
            <a:fillRect/>
          </a:stretch>
        </p:blipFill>
        <p:spPr>
          <a:xfrm>
            <a:off x="117000" y="3657000"/>
            <a:ext cx="4214845" cy="1010446"/>
          </a:xfrm>
          <a:prstGeom prst="rect">
            <a:avLst/>
          </a:prstGeom>
        </p:spPr>
      </p:pic>
      <p:sp>
        <p:nvSpPr>
          <p:cNvPr id="1278" name="四角形 42"/>
          <p:cNvSpPr/>
          <p:nvPr/>
        </p:nvSpPr>
        <p:spPr>
          <a:xfrm>
            <a:off x="476738" y="7458800"/>
            <a:ext cx="3603842" cy="212049"/>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1200">
                <a:solidFill>
                  <a:schemeClr val="tx1"/>
                </a:solidFill>
                <a:latin typeface="HG丸ｺﾞｼｯｸM-PRO"/>
                <a:ea typeface="HG丸ｺﾞｼｯｸM-PRO"/>
              </a:rPr>
              <a:t>◎ 婚姻日における年齢がともに</a:t>
            </a:r>
            <a:r>
              <a:rPr lang="ja-JP" altLang="en-US" sz="1200" b="0">
                <a:solidFill>
                  <a:schemeClr val="tx1"/>
                </a:solidFill>
                <a:latin typeface="AR P丸ゴシック体E"/>
                <a:ea typeface="AR P丸ゴシック体E"/>
              </a:rPr>
              <a:t>39</a:t>
            </a:r>
            <a:r>
              <a:rPr lang="ja-JP" altLang="en-US" sz="1200">
                <a:solidFill>
                  <a:schemeClr val="tx1"/>
                </a:solidFill>
                <a:latin typeface="HG丸ｺﾞｼｯｸM-PRO"/>
                <a:ea typeface="HG丸ｺﾞｼｯｸM-PRO"/>
              </a:rPr>
              <a:t>歳以下の夫婦</a:t>
            </a:r>
          </a:p>
        </p:txBody>
      </p:sp>
      <p:sp>
        <p:nvSpPr>
          <p:cNvPr id="1279" name="四角形 43"/>
          <p:cNvSpPr/>
          <p:nvPr/>
        </p:nvSpPr>
        <p:spPr>
          <a:xfrm>
            <a:off x="477000" y="7734712"/>
            <a:ext cx="5533484" cy="212852"/>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1200">
                <a:solidFill>
                  <a:schemeClr val="tx1"/>
                </a:solidFill>
                <a:latin typeface="HG丸ｺﾞｼｯｸM-PRO"/>
                <a:ea typeface="HG丸ｺﾞｼｯｸM-PRO"/>
              </a:rPr>
              <a:t>◎ 夫婦の合計所得が</a:t>
            </a:r>
            <a:r>
              <a:rPr lang="ja-JP" altLang="en-US" sz="1200">
                <a:solidFill>
                  <a:schemeClr val="tx1"/>
                </a:solidFill>
                <a:latin typeface="AR P丸ゴシック体E"/>
                <a:ea typeface="AR P丸ゴシック体E"/>
              </a:rPr>
              <a:t>500</a:t>
            </a:r>
            <a:r>
              <a:rPr lang="ja-JP" altLang="en-US" sz="1200">
                <a:solidFill>
                  <a:schemeClr val="tx1"/>
                </a:solidFill>
                <a:latin typeface="HG丸ｺﾞｼｯｸM-PRO"/>
                <a:ea typeface="HG丸ｺﾞｼｯｸM-PRO"/>
              </a:rPr>
              <a:t>万円未満（貸与型奨学金の返済分を除く）</a:t>
            </a:r>
          </a:p>
        </p:txBody>
      </p:sp>
      <p:sp>
        <p:nvSpPr>
          <p:cNvPr id="1280" name="四角形 44"/>
          <p:cNvSpPr/>
          <p:nvPr/>
        </p:nvSpPr>
        <p:spPr>
          <a:xfrm>
            <a:off x="477000" y="8288143"/>
            <a:ext cx="5533484" cy="212852"/>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1200">
                <a:solidFill>
                  <a:schemeClr val="tx1"/>
                </a:solidFill>
                <a:latin typeface="HG丸ｺﾞｼｯｸM-PRO"/>
                <a:ea typeface="HG丸ｺﾞｼｯｸM-PRO"/>
              </a:rPr>
              <a:t>◎ 夫婦の新居が大網白里市内</a:t>
            </a:r>
          </a:p>
        </p:txBody>
      </p:sp>
      <p:sp>
        <p:nvSpPr>
          <p:cNvPr id="1281" name="四角形 45"/>
          <p:cNvSpPr/>
          <p:nvPr/>
        </p:nvSpPr>
        <p:spPr>
          <a:xfrm>
            <a:off x="477000" y="8011428"/>
            <a:ext cx="5533484" cy="212852"/>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1200">
                <a:solidFill>
                  <a:schemeClr val="tx1"/>
                </a:solidFill>
                <a:latin typeface="HG丸ｺﾞｼｯｸM-PRO"/>
                <a:ea typeface="HG丸ｺﾞｼｯｸM-PRO"/>
              </a:rPr>
              <a:t>◎ 補助金の申請時において大網白里市の住民基本台帳に記録されている夫婦</a:t>
            </a:r>
          </a:p>
        </p:txBody>
      </p:sp>
      <p:sp>
        <p:nvSpPr>
          <p:cNvPr id="1282" name="四角形 46"/>
          <p:cNvSpPr/>
          <p:nvPr/>
        </p:nvSpPr>
        <p:spPr>
          <a:xfrm>
            <a:off x="477000" y="8564858"/>
            <a:ext cx="5533484" cy="212852"/>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1200">
                <a:solidFill>
                  <a:schemeClr val="tx1"/>
                </a:solidFill>
                <a:latin typeface="HG丸ｺﾞｼｯｸM-PRO"/>
                <a:ea typeface="HG丸ｺﾞｼｯｸM-PRO"/>
              </a:rPr>
              <a:t>◎ 夫婦ともに市税を滞納していない　　　など</a:t>
            </a:r>
          </a:p>
        </p:txBody>
      </p:sp>
      <p:sp>
        <p:nvSpPr>
          <p:cNvPr id="1283" name="四角形 31"/>
          <p:cNvSpPr/>
          <p:nvPr/>
        </p:nvSpPr>
        <p:spPr>
          <a:xfrm>
            <a:off x="487516" y="8841573"/>
            <a:ext cx="5533484" cy="280559"/>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900">
                <a:solidFill>
                  <a:schemeClr val="tx1"/>
                </a:solidFill>
                <a:latin typeface="HG丸ｺﾞｼｯｸM-PRO"/>
                <a:ea typeface="HG丸ｺﾞｼｯｸM-PRO"/>
              </a:rPr>
              <a:t>※ 予算額に達した場合は受付を終了しますので、予めご了承ください。</a:t>
            </a:r>
          </a:p>
        </p:txBody>
      </p:sp>
      <p:pic>
        <p:nvPicPr>
          <p:cNvPr id="1284" name="図 33"/>
          <p:cNvPicPr>
            <a:picLocks noChangeAspect="1"/>
          </p:cNvPicPr>
          <p:nvPr/>
        </p:nvPicPr>
        <p:blipFill>
          <a:blip r:embed="rId7">
            <a:clrChange>
              <a:clrFrom>
                <a:srgbClr val="FFFFFF"/>
              </a:clrFrom>
              <a:clrTo>
                <a:srgbClr val="FFFFFF">
                  <a:alpha val="0"/>
                </a:srgbClr>
              </a:clrTo>
            </a:clrChange>
          </a:blip>
          <a:stretch>
            <a:fillRect/>
          </a:stretch>
        </p:blipFill>
        <p:spPr>
          <a:xfrm rot="1680000">
            <a:off x="5629901" y="7808645"/>
            <a:ext cx="642179" cy="1241544"/>
          </a:xfrm>
          <a:prstGeom prst="rect">
            <a:avLst/>
          </a:prstGeom>
        </p:spPr>
      </p:pic>
      <p:sp>
        <p:nvSpPr>
          <p:cNvPr id="1285" name="オブジェクト 34"/>
          <p:cNvSpPr txBox="1"/>
          <p:nvPr/>
        </p:nvSpPr>
        <p:spPr>
          <a:xfrm>
            <a:off x="5445000" y="8762094"/>
            <a:ext cx="1695887" cy="366906"/>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none" lIns="74295" tIns="8890" rIns="74295" bIns="8890"/>
          <a:lstStyle/>
          <a:p>
            <a:pPr algn="ctr"/>
            <a:r>
              <a:rPr sz="800" b="0">
                <a:latin typeface="AR P丸ゴシック体E"/>
                <a:ea typeface="AR P丸ゴシック体E"/>
              </a:rPr>
              <a:t>市のキャラクター</a:t>
            </a:r>
          </a:p>
          <a:p>
            <a:pPr algn="ctr"/>
            <a:r>
              <a:rPr sz="900" b="0">
                <a:latin typeface="AR P丸ゴシック体E"/>
                <a:ea typeface="AR P丸ゴシック体E"/>
              </a:rPr>
              <a:t>「マリン」</a:t>
            </a:r>
          </a:p>
        </p:txBody>
      </p:sp>
      <p:sp>
        <p:nvSpPr>
          <p:cNvPr id="1286" name="図形 62"/>
          <p:cNvSpPr/>
          <p:nvPr/>
        </p:nvSpPr>
        <p:spPr>
          <a:xfrm>
            <a:off x="5389465" y="4744487"/>
            <a:ext cx="1251000" cy="712513"/>
          </a:xfrm>
          <a:prstGeom prst="wedgeRoundRectCallout">
            <a:avLst>
              <a:gd name="adj1" fmla="val -68052"/>
              <a:gd name="adj2" fmla="val 62142"/>
              <a:gd name="adj3" fmla="val 16667"/>
            </a:avLst>
          </a:prstGeom>
          <a:solidFill>
            <a:schemeClr val="bg1"/>
          </a:solidFill>
          <a:ln w="28575"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87" name="テキスト 61"/>
          <p:cNvSpPr txBox="1"/>
          <p:nvPr/>
        </p:nvSpPr>
        <p:spPr>
          <a:xfrm>
            <a:off x="5373000" y="4737000"/>
            <a:ext cx="1261616" cy="706993"/>
          </a:xfrm>
          <a:prstGeom prst="rect">
            <a:avLst/>
          </a:prstGeom>
          <a:ln>
            <a:noFill/>
          </a:ln>
        </p:spPr>
        <p:txBody>
          <a:bodyPr wrap="square">
            <a:spAutoFit/>
          </a:bodyPr>
          <a:lstStyle/>
          <a:p>
            <a:pPr algn="ctr">
              <a:defRPr lang="ja-JP" altLang="en-US"/>
            </a:pPr>
            <a:r>
              <a:rPr lang="ja-JP" altLang="en-US" sz="1400" b="0" dirty="0">
                <a:solidFill>
                  <a:schemeClr val="tx1"/>
                </a:solidFill>
                <a:latin typeface="AR P丸ゴシック体E"/>
                <a:ea typeface="AR P丸ゴシック体E"/>
              </a:rPr>
              <a:t>フラット35</a:t>
            </a:r>
          </a:p>
          <a:p>
            <a:pPr algn="ctr">
              <a:defRPr lang="ja-JP" altLang="en-US"/>
            </a:pPr>
            <a:r>
              <a:rPr lang="ja-JP" altLang="en-US" sz="1400" b="0" dirty="0">
                <a:solidFill>
                  <a:schemeClr val="tx1"/>
                </a:solidFill>
                <a:latin typeface="AR P丸ゴシック体E"/>
                <a:ea typeface="AR P丸ゴシック体E"/>
              </a:rPr>
              <a:t>地域連携型</a:t>
            </a:r>
            <a:r>
              <a:rPr lang="ja-JP" altLang="en-US" sz="1200" b="0" dirty="0">
                <a:solidFill>
                  <a:schemeClr val="tx1"/>
                </a:solidFill>
                <a:latin typeface="AR P丸ゴシック体E"/>
                <a:ea typeface="AR P丸ゴシック体E"/>
              </a:rPr>
              <a:t>が</a:t>
            </a:r>
          </a:p>
          <a:p>
            <a:pPr algn="ctr">
              <a:defRPr lang="ja-JP" altLang="en-US"/>
            </a:pPr>
            <a:r>
              <a:rPr lang="ja-JP" altLang="en-US" sz="1200" b="0" dirty="0">
                <a:solidFill>
                  <a:schemeClr val="tx1"/>
                </a:solidFill>
                <a:latin typeface="AR P丸ゴシック体E"/>
                <a:ea typeface="AR P丸ゴシック体E"/>
              </a:rPr>
              <a:t>利用できます</a:t>
            </a:r>
            <a:endParaRPr lang="ja-JP" altLang="en-US" b="0" dirty="0">
              <a:solidFill>
                <a:schemeClr val="tx1"/>
              </a:solidFill>
              <a:latin typeface="AR P丸ゴシック体E"/>
              <a:ea typeface="AR P丸ゴシック体E"/>
            </a:endParaRPr>
          </a:p>
        </p:txBody>
      </p:sp>
      <p:grpSp>
        <p:nvGrpSpPr>
          <p:cNvPr id="1289" name="グループ 126"/>
          <p:cNvGrpSpPr/>
          <p:nvPr/>
        </p:nvGrpSpPr>
        <p:grpSpPr>
          <a:xfrm>
            <a:off x="3967051" y="7338698"/>
            <a:ext cx="2629949" cy="452252"/>
            <a:chOff x="2997000" y="6656698"/>
            <a:chExt cx="2629949" cy="452252"/>
          </a:xfrm>
        </p:grpSpPr>
        <p:sp>
          <p:nvSpPr>
            <p:cNvPr id="1290" name="四角形 122"/>
            <p:cNvSpPr/>
            <p:nvPr/>
          </p:nvSpPr>
          <p:spPr>
            <a:xfrm>
              <a:off x="3062217" y="6656698"/>
              <a:ext cx="2564732" cy="452252"/>
            </a:xfrm>
            <a:prstGeom prst="rect">
              <a:avLst/>
            </a:prstGeom>
            <a:noFill/>
            <a:ln w="222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l">
                <a:defRPr lang="ja-JP" altLang="en-US"/>
              </a:pPr>
              <a:r>
                <a:rPr lang="ja-JP" altLang="en-US" sz="900">
                  <a:solidFill>
                    <a:schemeClr val="tx1"/>
                  </a:solidFill>
                  <a:latin typeface="HG丸ｺﾞｼｯｸM-PRO"/>
                  <a:ea typeface="HG丸ｺﾞｼｯｸM-PRO"/>
                </a:rPr>
                <a:t>・ともに</a:t>
              </a:r>
              <a:r>
                <a:rPr lang="ja-JP" altLang="en-US" sz="900">
                  <a:solidFill>
                    <a:schemeClr val="tx1"/>
                  </a:solidFill>
                  <a:latin typeface="AR P丸ゴシック体E"/>
                  <a:ea typeface="AR P丸ゴシック体E"/>
                </a:rPr>
                <a:t>29</a:t>
              </a:r>
              <a:r>
                <a:rPr lang="ja-JP" altLang="en-US" sz="900">
                  <a:solidFill>
                    <a:schemeClr val="tx1"/>
                  </a:solidFill>
                  <a:latin typeface="HG丸ｺﾞｼｯｸM-PRO"/>
                  <a:ea typeface="HG丸ｺﾞｼｯｸM-PRO"/>
                </a:rPr>
                <a:t>歳以下の夫婦…補助上限</a:t>
              </a:r>
              <a:r>
                <a:rPr lang="ja-JP" altLang="en-US" sz="900">
                  <a:solidFill>
                    <a:srgbClr val="0070C0"/>
                  </a:solidFill>
                  <a:latin typeface="AR P丸ゴシック体E"/>
                  <a:ea typeface="AR P丸ゴシック体E"/>
                </a:rPr>
                <a:t>60</a:t>
              </a:r>
              <a:r>
                <a:rPr lang="ja-JP" altLang="en-US" sz="900">
                  <a:solidFill>
                    <a:schemeClr val="tx1"/>
                  </a:solidFill>
                  <a:latin typeface="HG丸ｺﾞｼｯｸM-PRO"/>
                  <a:ea typeface="HG丸ｺﾞｼｯｸM-PRO"/>
                </a:rPr>
                <a:t>万円</a:t>
              </a:r>
            </a:p>
            <a:p>
              <a:pPr algn="l">
                <a:defRPr lang="ja-JP" altLang="en-US"/>
              </a:pPr>
              <a:r>
                <a:rPr lang="ja-JP" altLang="en-US" sz="900">
                  <a:solidFill>
                    <a:schemeClr val="tx1"/>
                  </a:solidFill>
                  <a:latin typeface="HG丸ｺﾞｼｯｸM-PRO"/>
                  <a:ea typeface="HG丸ｺﾞｼｯｸM-PRO"/>
                </a:rPr>
                <a:t>・上記以外の夫婦</a:t>
              </a:r>
              <a:r>
                <a:rPr lang="ja-JP" altLang="en-US" sz="900">
                  <a:solidFill>
                    <a:schemeClr val="bg1"/>
                  </a:solidFill>
                  <a:latin typeface="ＤＦＧ極太丸ゴシック体"/>
                  <a:ea typeface="ＤＦＧ極太丸ゴシック体"/>
                </a:rPr>
                <a:t>29</a:t>
              </a:r>
              <a:r>
                <a:rPr lang="ja-JP" altLang="en-US" sz="900">
                  <a:solidFill>
                    <a:schemeClr val="tx1"/>
                  </a:solidFill>
                  <a:latin typeface="HG丸ｺﾞｼｯｸM-PRO"/>
                  <a:ea typeface="HG丸ｺﾞｼｯｸM-PRO"/>
                </a:rPr>
                <a:t>　　…補助上限</a:t>
              </a:r>
              <a:r>
                <a:rPr lang="ja-JP" altLang="en-US" sz="900">
                  <a:solidFill>
                    <a:srgbClr val="0070C0"/>
                  </a:solidFill>
                  <a:latin typeface="AR P丸ゴシック体E"/>
                  <a:ea typeface="AR P丸ゴシック体E"/>
                </a:rPr>
                <a:t>30</a:t>
              </a:r>
              <a:r>
                <a:rPr lang="ja-JP" altLang="en-US" sz="900">
                  <a:solidFill>
                    <a:schemeClr val="tx1"/>
                  </a:solidFill>
                  <a:latin typeface="HG丸ｺﾞｼｯｸM-PRO"/>
                  <a:ea typeface="HG丸ｺﾞｼｯｸM-PRO"/>
                </a:rPr>
                <a:t>万円</a:t>
              </a:r>
              <a:endParaRPr lang="ja-JP" altLang="en-US" sz="1200">
                <a:solidFill>
                  <a:schemeClr val="tx1"/>
                </a:solidFill>
                <a:latin typeface="HG丸ｺﾞｼｯｸM-PRO"/>
                <a:ea typeface="HG丸ｺﾞｼｯｸM-PRO"/>
              </a:endParaRPr>
            </a:p>
          </p:txBody>
        </p:sp>
        <p:sp>
          <p:nvSpPr>
            <p:cNvPr id="1291" name="図形 123"/>
            <p:cNvSpPr/>
            <p:nvPr/>
          </p:nvSpPr>
          <p:spPr>
            <a:xfrm>
              <a:off x="2997000" y="6744868"/>
              <a:ext cx="143699" cy="275912"/>
            </a:xfrm>
            <a:prstGeom prst="leftBrace">
              <a:avLst/>
            </a:prstGeom>
            <a:ln w="6350"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txBody>
            <a:bodyPr anchor="ctr"/>
            <a:lstStyle/>
            <a:p>
              <a:pPr algn="ctr">
                <a:defRPr lang="ja-JP" altLang="en-US"/>
              </a:pPr>
              <a:endParaRPr lang="ja-JP" altLang="en-US"/>
            </a:p>
          </p:txBody>
        </p:sp>
      </p:grpSp>
      <p:grpSp>
        <p:nvGrpSpPr>
          <p:cNvPr id="1292" name="グループ 128"/>
          <p:cNvGrpSpPr/>
          <p:nvPr/>
        </p:nvGrpSpPr>
        <p:grpSpPr>
          <a:xfrm>
            <a:off x="4503326" y="2287022"/>
            <a:ext cx="2237674" cy="2175955"/>
            <a:chOff x="3961948" y="1739963"/>
            <a:chExt cx="2282104" cy="2148264"/>
          </a:xfrm>
        </p:grpSpPr>
        <p:sp>
          <p:nvSpPr>
            <p:cNvPr id="1293" name="楕円 74"/>
            <p:cNvSpPr/>
            <p:nvPr/>
          </p:nvSpPr>
          <p:spPr>
            <a:xfrm>
              <a:off x="3961948" y="1739963"/>
              <a:ext cx="2282104" cy="2148264"/>
            </a:xfrm>
            <a:prstGeom prst="ellipse">
              <a:avLst/>
            </a:prstGeom>
            <a:pattFill prst="pct90">
              <a:fgClr>
                <a:srgbClr val="FFA0A0"/>
              </a:fgClr>
              <a:bgClr>
                <a:srgbClr val="FFFFFF"/>
              </a:bgClr>
            </a:patt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pic>
        <p:nvPicPr>
          <p:cNvPr id="1294" name="図 132"/>
          <p:cNvPicPr>
            <a:picLocks noChangeAspect="1"/>
          </p:cNvPicPr>
          <p:nvPr/>
        </p:nvPicPr>
        <p:blipFill>
          <a:blip r:embed="rId8"/>
          <a:stretch>
            <a:fillRect/>
          </a:stretch>
        </p:blipFill>
        <p:spPr>
          <a:xfrm rot="1020000">
            <a:off x="3575148" y="2969191"/>
            <a:ext cx="611746" cy="611746"/>
          </a:xfrm>
          <a:prstGeom prst="rect">
            <a:avLst/>
          </a:prstGeom>
        </p:spPr>
      </p:pic>
      <p:sp>
        <p:nvSpPr>
          <p:cNvPr id="1295" name="四角形 135"/>
          <p:cNvSpPr/>
          <p:nvPr/>
        </p:nvSpPr>
        <p:spPr>
          <a:xfrm>
            <a:off x="4215480" y="2686038"/>
            <a:ext cx="2777916" cy="502766"/>
          </a:xfrm>
          <a:prstGeom prst="rect">
            <a:avLst/>
          </a:prstGeom>
          <a:noFill/>
          <a:ln>
            <a:noFill/>
          </a:ln>
          <a:effectLst/>
        </p:spPr>
        <p:txBody>
          <a:bodyPr wrap="square" anchor="ctr">
            <a:spAutoFit/>
          </a:bodyPr>
          <a:lstStyle/>
          <a:p>
            <a:pPr algn="ctr">
              <a:lnSpc>
                <a:spcPts val="3000"/>
              </a:lnSpc>
              <a:spcBef>
                <a:spcPts val="0"/>
              </a:spcBef>
              <a:spcAft>
                <a:spcPts val="0"/>
              </a:spcAft>
              <a:defRPr lang="ja-JP" altLang="en-US"/>
            </a:pPr>
            <a:r>
              <a:rPr lang="ja-JP" altLang="en-US" sz="3600" b="0" dirty="0">
                <a:ln w="15240" cap="flat" cmpd="sng">
                  <a:noFill/>
                  <a:prstDash val="solid"/>
                  <a:bevel/>
                </a:ln>
                <a:solidFill>
                  <a:schemeClr val="bg1">
                    <a:lumMod val="85000"/>
                    <a:lumOff val="15000"/>
                  </a:schemeClr>
                </a:solidFill>
                <a:latin typeface="ＤＦＧ極太丸ゴシック体"/>
                <a:ea typeface="ＤＦＧ極太丸ゴシック体"/>
              </a:rPr>
              <a:t> </a:t>
            </a:r>
            <a:r>
              <a:rPr lang="ja-JP" altLang="en-US" sz="2800" b="1" dirty="0">
                <a:ln w="15240" cap="flat" cmpd="sng">
                  <a:solidFill>
                    <a:srgbClr val="002060"/>
                  </a:solidFill>
                  <a:prstDash val="solid"/>
                  <a:bevel/>
                </a:ln>
                <a:solidFill>
                  <a:schemeClr val="bg1"/>
                </a:solidFill>
                <a:latin typeface="ＤＦＧ極太丸ゴシック体"/>
                <a:ea typeface="ＤＦＧ極太丸ゴシック体"/>
              </a:rPr>
              <a:t>＼</a:t>
            </a:r>
            <a:r>
              <a:rPr lang="ja-JP" altLang="en-US" sz="2400" b="1" dirty="0">
                <a:ln w="15240" cap="flat" cmpd="sng">
                  <a:solidFill>
                    <a:srgbClr val="002060"/>
                  </a:solidFill>
                  <a:prstDash val="solid"/>
                  <a:bevel/>
                </a:ln>
                <a:solidFill>
                  <a:schemeClr val="bg1"/>
                </a:solidFill>
                <a:latin typeface="ＤＦＧ極太丸ゴシック体"/>
                <a:ea typeface="ＤＦＧ極太丸ゴシック体"/>
              </a:rPr>
              <a:t>おふたりの</a:t>
            </a:r>
            <a:r>
              <a:rPr lang="ja-JP" altLang="en-US" sz="2800" b="1" dirty="0">
                <a:ln w="15240" cap="flat" cmpd="sng">
                  <a:solidFill>
                    <a:srgbClr val="002060"/>
                  </a:solidFill>
                  <a:prstDash val="solid"/>
                  <a:bevel/>
                </a:ln>
                <a:solidFill>
                  <a:schemeClr val="bg1"/>
                </a:solidFill>
                <a:latin typeface="ＤＦＧ極太丸ゴシック体"/>
                <a:ea typeface="ＤＦＧ極太丸ゴシック体"/>
              </a:rPr>
              <a:t>／</a:t>
            </a:r>
          </a:p>
        </p:txBody>
      </p:sp>
      <p:sp>
        <p:nvSpPr>
          <p:cNvPr id="1296" name="四角形 196"/>
          <p:cNvSpPr/>
          <p:nvPr/>
        </p:nvSpPr>
        <p:spPr>
          <a:xfrm>
            <a:off x="4491727" y="3116796"/>
            <a:ext cx="2285645" cy="860881"/>
          </a:xfrm>
          <a:prstGeom prst="rect">
            <a:avLst/>
          </a:prstGeom>
          <a:noFill/>
          <a:ln>
            <a:noFill/>
          </a:ln>
          <a:effectLst/>
        </p:spPr>
        <p:txBody>
          <a:bodyPr wrap="square" anchor="ctr">
            <a:spAutoFit/>
          </a:bodyPr>
          <a:lstStyle/>
          <a:p>
            <a:pPr algn="ctr">
              <a:lnSpc>
                <a:spcPts val="3000"/>
              </a:lnSpc>
              <a:spcBef>
                <a:spcPts val="0"/>
              </a:spcBef>
              <a:spcAft>
                <a:spcPts val="0"/>
              </a:spcAft>
              <a:defRPr lang="ja-JP" altLang="en-US"/>
            </a:pPr>
            <a:r>
              <a:rPr lang="ja-JP" altLang="en-US" sz="3600" b="0" dirty="0">
                <a:ln w="15240" cap="flat" cmpd="sng">
                  <a:noFill/>
                  <a:prstDash val="solid"/>
                  <a:bevel/>
                </a:ln>
                <a:solidFill>
                  <a:srgbClr val="6079AC"/>
                </a:solidFill>
                <a:latin typeface="ＤＦＧ極太丸ゴシック体"/>
                <a:ea typeface="ＤＦＧ極太丸ゴシック体"/>
              </a:rPr>
              <a:t> </a:t>
            </a:r>
            <a:r>
              <a:rPr lang="ja-JP" altLang="en-US" sz="2400" b="1" dirty="0">
                <a:ln w="15240" cap="flat" cmpd="sng">
                  <a:solidFill>
                    <a:srgbClr val="002060"/>
                  </a:solidFill>
                  <a:prstDash val="solid"/>
                  <a:bevel/>
                </a:ln>
                <a:solidFill>
                  <a:schemeClr val="bg1"/>
                </a:solidFill>
                <a:latin typeface="ＤＦＧ極太丸ゴシック体"/>
                <a:ea typeface="ＤＦＧ極太丸ゴシック体"/>
              </a:rPr>
              <a:t>新婚生活を</a:t>
            </a:r>
          </a:p>
          <a:p>
            <a:pPr algn="ctr">
              <a:lnSpc>
                <a:spcPts val="3000"/>
              </a:lnSpc>
              <a:spcBef>
                <a:spcPts val="0"/>
              </a:spcBef>
              <a:spcAft>
                <a:spcPts val="0"/>
              </a:spcAft>
              <a:defRPr lang="ja-JP" altLang="en-US"/>
            </a:pPr>
            <a:r>
              <a:rPr lang="ja-JP" altLang="en-US" sz="2400" b="1" dirty="0">
                <a:ln w="15240" cap="flat" cmpd="sng">
                  <a:solidFill>
                    <a:srgbClr val="002060"/>
                  </a:solidFill>
                  <a:prstDash val="solid"/>
                  <a:bevel/>
                </a:ln>
                <a:solidFill>
                  <a:schemeClr val="bg1"/>
                </a:solidFill>
                <a:latin typeface="ＤＦＧ極太丸ゴシック体"/>
                <a:ea typeface="ＤＦＧ極太丸ゴシック体"/>
              </a:rPr>
              <a:t>応援します！</a:t>
            </a:r>
          </a:p>
        </p:txBody>
      </p:sp>
      <p:sp>
        <p:nvSpPr>
          <p:cNvPr id="2" name="楕円 19">
            <a:extLst>
              <a:ext uri="{FF2B5EF4-FFF2-40B4-BE49-F238E27FC236}">
                <a16:creationId xmlns:a16="http://schemas.microsoft.com/office/drawing/2014/main" id="{FC0D1829-0F12-3BC2-42B8-504DBB8446EE}"/>
              </a:ext>
            </a:extLst>
          </p:cNvPr>
          <p:cNvSpPr/>
          <p:nvPr/>
        </p:nvSpPr>
        <p:spPr>
          <a:xfrm>
            <a:off x="5769260" y="5493060"/>
            <a:ext cx="1080135" cy="1080135"/>
          </a:xfrm>
          <a:prstGeom prst="ellipse">
            <a:avLst/>
          </a:prstGeom>
          <a:pattFill prst="pct40">
            <a:fgClr>
              <a:srgbClr val="FFA0A0"/>
            </a:fgClr>
            <a:bgClr>
              <a:srgbClr val="FFFFFF"/>
            </a:bgClr>
          </a:pattFill>
          <a:ln w="57150" cap="flat" cmpd="thinThick" algn="ctr">
            <a:solidFill>
              <a:srgbClr val="FF5757"/>
            </a:solidFill>
            <a:prstDash val="solid"/>
          </a:ln>
        </p:spPr>
        <p:style>
          <a:lnRef idx="2">
            <a:schemeClr val="accent6"/>
          </a:lnRef>
          <a:fillRef idx="1">
            <a:schemeClr val="lt1"/>
          </a:fillRef>
          <a:effectRef idx="0">
            <a:schemeClr val="accent6"/>
          </a:effectRef>
          <a:fontRef idx="minor">
            <a:schemeClr val="dk1"/>
          </a:fontRef>
        </p:style>
        <p:txBody>
          <a:bodyPr wrap="none" lIns="0" tIns="36000" rIns="0" bIns="36000" anchor="ctr"/>
          <a:lstStyle/>
          <a:p>
            <a:pPr algn="ctr">
              <a:defRPr lang="ja-JP" altLang="en-US"/>
            </a:pPr>
            <a:r>
              <a:rPr lang="ja-JP" altLang="en-US" sz="1600" dirty="0">
                <a:latin typeface="AR P丸ゴシック体E"/>
                <a:ea typeface="AR P丸ゴシック体E"/>
              </a:rPr>
              <a:t>リフォーム</a:t>
            </a:r>
            <a:endParaRPr lang="en-US" altLang="ja-JP" sz="1600" dirty="0">
              <a:latin typeface="AR P丸ゴシック体E"/>
              <a:ea typeface="AR P丸ゴシック体E"/>
            </a:endParaRPr>
          </a:p>
          <a:p>
            <a:pPr algn="ctr">
              <a:defRPr lang="ja-JP" altLang="en-US"/>
            </a:pPr>
            <a:r>
              <a:rPr lang="ja-JP" altLang="en-US" sz="1600" dirty="0">
                <a:latin typeface="AR P丸ゴシック体E"/>
                <a:ea typeface="AR P丸ゴシック体E"/>
              </a:rPr>
              <a:t>費用</a:t>
            </a:r>
            <a:endParaRPr lang="ja-JP" altLang="en-US" sz="1600" b="0" dirty="0">
              <a:latin typeface="AR P丸ゴシック体E"/>
              <a:ea typeface="AR P丸ゴシック体E"/>
            </a:endParaRPr>
          </a:p>
        </p:txBody>
      </p:sp>
      <p:sp>
        <p:nvSpPr>
          <p:cNvPr id="3" name="図形 20">
            <a:extLst>
              <a:ext uri="{FF2B5EF4-FFF2-40B4-BE49-F238E27FC236}">
                <a16:creationId xmlns:a16="http://schemas.microsoft.com/office/drawing/2014/main" id="{5EF8890C-A492-FCA0-F186-8C3801C4A054}"/>
              </a:ext>
            </a:extLst>
          </p:cNvPr>
          <p:cNvSpPr/>
          <p:nvPr/>
        </p:nvSpPr>
        <p:spPr>
          <a:xfrm>
            <a:off x="5373216" y="5853100"/>
            <a:ext cx="389777" cy="359654"/>
          </a:xfrm>
          <a:prstGeom prst="mathPlus">
            <a:avLst/>
          </a:prstGeom>
          <a:solidFill>
            <a:schemeClr val="tx1"/>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Tree>
  </p:cSld>
  <p:clrMapOvr>
    <a:masterClrMapping/>
  </p:clrMapOvr>
</p:sld>
</file>

<file path=ppt/theme/theme1.xml><?xml version="1.0" encoding="utf-8"?>
<a:theme xmlns:a="http://schemas.openxmlformats.org/drawingml/2006/main" name="2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200</Words>
  <Application>Microsoft Office PowerPoint</Application>
  <PresentationFormat>A4 210 x 297 mm</PresentationFormat>
  <Paragraphs>34</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AR Pゴシック体S</vt:lpstr>
      <vt:lpstr>AR P丸ゴシック体E</vt:lpstr>
      <vt:lpstr>ＤＦＧ極太丸ゴシック体</vt:lpstr>
      <vt:lpstr>ＤＦ極太丸ゴシック体</vt:lpstr>
      <vt:lpstr>HG丸ｺﾞｼｯｸM-PRO</vt:lpstr>
      <vt:lpstr>UD デジタル 教科書体 N-B</vt:lpstr>
      <vt:lpstr>游ゴシック</vt:lpstr>
      <vt:lpstr>游ゴシック Light</vt:lpstr>
      <vt:lpstr>Arial</vt:lpstr>
      <vt:lpstr>2_標準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Administrator</dc:creator>
  <cp:lastModifiedBy>髙橋 理恵</cp:lastModifiedBy>
  <cp:revision>194</cp:revision>
  <cp:lastPrinted>2026-03-27T07:05:11Z</cp:lastPrinted>
  <dcterms:created xsi:type="dcterms:W3CDTF">2022-03-03T05:13:06Z</dcterms:created>
  <dcterms:modified xsi:type="dcterms:W3CDTF">2026-03-27T07:07:28Z</dcterms:modified>
</cp:coreProperties>
</file>