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sldIdLst>
    <p:sldId id="261" r:id="rId5"/>
  </p:sldIdLst>
  <p:sldSz cx="6858000" cy="9906000" type="A4"/>
  <p:notesSz cx="6792913" cy="992505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6600"/>
    <a:srgbClr val="FFCCFF"/>
    <a:srgbClr val="FF3300"/>
    <a:srgbClr val="FFFF99"/>
    <a:srgbClr val="00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590" autoAdjust="0"/>
    <p:restoredTop sz="94660"/>
  </p:normalViewPr>
  <p:slideViewPr>
    <p:cSldViewPr snapToGrid="0">
      <p:cViewPr varScale="1">
        <p:scale>
          <a:sx n="52" d="100"/>
          <a:sy n="52" d="100"/>
        </p:scale>
        <p:origin x="270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50AA5-F25A-4E0F-9F11-157CCB87B5D1}" type="datetimeFigureOut">
              <a:rPr lang="en-US" smtClean="0"/>
              <a:t>9/14/2023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76C8D-1E88-45E5-8C06-3C2072C85C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8130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50AA5-F25A-4E0F-9F11-157CCB87B5D1}" type="datetimeFigureOut">
              <a:rPr lang="en-US" smtClean="0"/>
              <a:t>9/14/2023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76C8D-1E88-45E5-8C06-3C2072C85C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50785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50AA5-F25A-4E0F-9F11-157CCB87B5D1}" type="datetimeFigureOut">
              <a:rPr lang="en-US" smtClean="0"/>
              <a:t>9/14/2023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76C8D-1E88-45E5-8C06-3C2072C85C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3055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50AA5-F25A-4E0F-9F11-157CCB87B5D1}" type="datetimeFigureOut">
              <a:rPr lang="en-US" smtClean="0"/>
              <a:t>9/14/2023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76C8D-1E88-45E5-8C06-3C2072C85C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524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50AA5-F25A-4E0F-9F11-157CCB87B5D1}" type="datetimeFigureOut">
              <a:rPr lang="en-US" smtClean="0"/>
              <a:t>9/14/2023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76C8D-1E88-45E5-8C06-3C2072C85C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36530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50AA5-F25A-4E0F-9F11-157CCB87B5D1}" type="datetimeFigureOut">
              <a:rPr lang="en-US" smtClean="0"/>
              <a:t>9/14/2023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76C8D-1E88-45E5-8C06-3C2072C85C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82360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50AA5-F25A-4E0F-9F11-157CCB87B5D1}" type="datetimeFigureOut">
              <a:rPr lang="en-US" smtClean="0"/>
              <a:t>9/14/2023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76C8D-1E88-45E5-8C06-3C2072C85C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2502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50AA5-F25A-4E0F-9F11-157CCB87B5D1}" type="datetimeFigureOut">
              <a:rPr lang="en-US" smtClean="0"/>
              <a:t>9/14/2023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76C8D-1E88-45E5-8C06-3C2072C85C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9073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50AA5-F25A-4E0F-9F11-157CCB87B5D1}" type="datetimeFigureOut">
              <a:rPr lang="en-US" smtClean="0"/>
              <a:t>9/14/2023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76C8D-1E88-45E5-8C06-3C2072C85C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6400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50AA5-F25A-4E0F-9F11-157CCB87B5D1}" type="datetimeFigureOut">
              <a:rPr lang="en-US" smtClean="0"/>
              <a:t>9/14/2023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76C8D-1E88-45E5-8C06-3C2072C85C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8815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50AA5-F25A-4E0F-9F11-157CCB87B5D1}" type="datetimeFigureOut">
              <a:rPr lang="en-US" smtClean="0"/>
              <a:t>9/14/2023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76C8D-1E88-45E5-8C06-3C2072C85C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40715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350AA5-F25A-4E0F-9F11-157CCB87B5D1}" type="datetimeFigureOut">
              <a:rPr lang="en-US" smtClean="0"/>
              <a:t>9/14/2023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A76C8D-1E88-45E5-8C06-3C2072C85C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84798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9.png"/><Relationship Id="rId5" Type="http://schemas.openxmlformats.org/officeDocument/2006/relationships/image" Target="../media/image4.png"/><Relationship Id="rId10" Type="http://schemas.openxmlformats.org/officeDocument/2006/relationships/image" Target="../media/image8.png"/><Relationship Id="rId4" Type="http://schemas.openxmlformats.org/officeDocument/2006/relationships/image" Target="../media/image3.png"/><Relationship Id="rId9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xmlns="" id="{2BED2121-7A6A-4735-8AEC-55949606FE05}"/>
              </a:ext>
            </a:extLst>
          </p:cNvPr>
          <p:cNvSpPr txBox="1"/>
          <p:nvPr/>
        </p:nvSpPr>
        <p:spPr>
          <a:xfrm>
            <a:off x="0" y="87241"/>
            <a:ext cx="6858000" cy="408623"/>
          </a:xfrm>
          <a:prstGeom prst="round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ja-JP" altLang="en-US" b="1" dirty="0">
                <a:solidFill>
                  <a:schemeClr val="accent5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洪水の被害を受けた農作物の安全性を調べています</a:t>
            </a:r>
            <a:endParaRPr lang="en-US" altLang="ja-JP" b="1" dirty="0">
              <a:solidFill>
                <a:schemeClr val="accent5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xmlns="" id="{2FB9AA34-8ADE-0B91-5C62-779AAAC6D9F1}"/>
              </a:ext>
            </a:extLst>
          </p:cNvPr>
          <p:cNvSpPr/>
          <p:nvPr/>
        </p:nvSpPr>
        <p:spPr>
          <a:xfrm>
            <a:off x="0" y="452320"/>
            <a:ext cx="6858000" cy="9453680"/>
          </a:xfrm>
          <a:prstGeom prst="rect">
            <a:avLst/>
          </a:prstGeom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xmlns="" id="{B82DAD91-112B-4573-884A-EF36AE80163E}"/>
              </a:ext>
            </a:extLst>
          </p:cNvPr>
          <p:cNvSpPr txBox="1"/>
          <p:nvPr/>
        </p:nvSpPr>
        <p:spPr>
          <a:xfrm>
            <a:off x="166292" y="568713"/>
            <a:ext cx="6547349" cy="408623"/>
          </a:xfrm>
          <a:prstGeom prst="flowChartAlternateProcess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出荷するか迷っている</a:t>
            </a:r>
            <a:r>
              <a:rPr lang="ja-JP" altLang="en-US" dirty="0">
                <a:solidFill>
                  <a:srgbClr val="00B05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農作物</a:t>
            </a: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などはありませんか？</a:t>
            </a:r>
            <a:endParaRPr lang="en-US" altLang="ja-JP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xmlns="" id="{26EBBBAA-2631-F61D-7AC2-7EC8B2BF91A3}"/>
              </a:ext>
            </a:extLst>
          </p:cNvPr>
          <p:cNvSpPr/>
          <p:nvPr/>
        </p:nvSpPr>
        <p:spPr>
          <a:xfrm>
            <a:off x="166292" y="1092258"/>
            <a:ext cx="6547349" cy="248254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xmlns="" id="{B697F74C-2974-431F-8BB2-C4BFE3EACFF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7414" y="2031914"/>
            <a:ext cx="2031372" cy="1459345"/>
          </a:xfrm>
          <a:prstGeom prst="rect">
            <a:avLst/>
          </a:prstGeom>
        </p:spPr>
      </p:pic>
      <p:pic>
        <p:nvPicPr>
          <p:cNvPr id="15" name="図 14" descr="帽子 が含まれている画像&#10;&#10;自動的に生成された説明">
            <a:extLst>
              <a:ext uri="{FF2B5EF4-FFF2-40B4-BE49-F238E27FC236}">
                <a16:creationId xmlns:a16="http://schemas.microsoft.com/office/drawing/2014/main" xmlns="" id="{F124E1D1-220F-4BA1-83E0-31A6DCEF66EB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937565" y="1785625"/>
            <a:ext cx="853551" cy="1089734"/>
          </a:xfrm>
          <a:prstGeom prst="rect">
            <a:avLst/>
          </a:prstGeom>
        </p:spPr>
      </p:pic>
      <p:pic>
        <p:nvPicPr>
          <p:cNvPr id="14" name="図 13">
            <a:extLst>
              <a:ext uri="{FF2B5EF4-FFF2-40B4-BE49-F238E27FC236}">
                <a16:creationId xmlns:a16="http://schemas.microsoft.com/office/drawing/2014/main" xmlns="" id="{04882D2D-DEA8-4BF6-8E25-2427D4B0C24F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0887" y="1391197"/>
            <a:ext cx="860956" cy="860956"/>
          </a:xfrm>
          <a:prstGeom prst="rect">
            <a:avLst/>
          </a:prstGeom>
        </p:spPr>
      </p:pic>
      <p:pic>
        <p:nvPicPr>
          <p:cNvPr id="19" name="図 18" descr="グラフィカル ユーザー インターフェイス&#10;&#10;中程度の精度で自動的に生成された説明">
            <a:extLst>
              <a:ext uri="{FF2B5EF4-FFF2-40B4-BE49-F238E27FC236}">
                <a16:creationId xmlns:a16="http://schemas.microsoft.com/office/drawing/2014/main" xmlns="" id="{ED201BE9-F7B3-45C3-B87D-51D34642EB5C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1385" y="2643311"/>
            <a:ext cx="2088986" cy="461666"/>
          </a:xfrm>
          <a:prstGeom prst="rect">
            <a:avLst/>
          </a:prstGeom>
        </p:spPr>
      </p:pic>
      <p:pic>
        <p:nvPicPr>
          <p:cNvPr id="24" name="図 23">
            <a:extLst>
              <a:ext uri="{FF2B5EF4-FFF2-40B4-BE49-F238E27FC236}">
                <a16:creationId xmlns:a16="http://schemas.microsoft.com/office/drawing/2014/main" xmlns="" id="{767EB87F-0570-469F-AEF4-2EF9AE5484D0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3327" y="1352193"/>
            <a:ext cx="978299" cy="978299"/>
          </a:xfrm>
          <a:prstGeom prst="rect">
            <a:avLst/>
          </a:prstGeom>
        </p:spPr>
      </p:pic>
      <p:sp>
        <p:nvSpPr>
          <p:cNvPr id="30" name="吹き出し: 角を丸めた四角形 29">
            <a:extLst>
              <a:ext uri="{FF2B5EF4-FFF2-40B4-BE49-F238E27FC236}">
                <a16:creationId xmlns:a16="http://schemas.microsoft.com/office/drawing/2014/main" xmlns="" id="{8CDDC63C-4D44-3DAC-A17F-8C9847595114}"/>
              </a:ext>
            </a:extLst>
          </p:cNvPr>
          <p:cNvSpPr/>
          <p:nvPr/>
        </p:nvSpPr>
        <p:spPr>
          <a:xfrm>
            <a:off x="4446747" y="1388141"/>
            <a:ext cx="1537088" cy="680047"/>
          </a:xfrm>
          <a:prstGeom prst="wedgeRoundRectCallout">
            <a:avLst>
              <a:gd name="adj1" fmla="val 44853"/>
              <a:gd name="adj2" fmla="val 71838"/>
              <a:gd name="adj3" fmla="val 16667"/>
            </a:avLst>
          </a:prstGeom>
          <a:solidFill>
            <a:schemeClr val="bg1"/>
          </a:solidFill>
          <a:ln>
            <a:solidFill>
              <a:schemeClr val="tx2"/>
            </a:solidFill>
            <a:prstDash val="lgDash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見た目は</a:t>
            </a:r>
            <a:endParaRPr kumimoji="1" lang="en-US" altLang="ja-JP" sz="12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kumimoji="1" lang="ja-JP" altLang="en-US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普通だけど出荷しても大丈夫？</a:t>
            </a:r>
          </a:p>
        </p:txBody>
      </p:sp>
      <p:sp>
        <p:nvSpPr>
          <p:cNvPr id="31" name="吹き出し: 角を丸めた四角形 30">
            <a:extLst>
              <a:ext uri="{FF2B5EF4-FFF2-40B4-BE49-F238E27FC236}">
                <a16:creationId xmlns:a16="http://schemas.microsoft.com/office/drawing/2014/main" xmlns="" id="{F6332353-7F6E-6160-3AE7-A00958ED11E3}"/>
              </a:ext>
            </a:extLst>
          </p:cNvPr>
          <p:cNvSpPr/>
          <p:nvPr/>
        </p:nvSpPr>
        <p:spPr>
          <a:xfrm>
            <a:off x="4446747" y="2535335"/>
            <a:ext cx="1537088" cy="680047"/>
          </a:xfrm>
          <a:prstGeom prst="wedgeRoundRectCallout">
            <a:avLst>
              <a:gd name="adj1" fmla="val 44853"/>
              <a:gd name="adj2" fmla="val -73829"/>
              <a:gd name="adj3" fmla="val 16667"/>
            </a:avLst>
          </a:prstGeom>
          <a:solidFill>
            <a:schemeClr val="bg1"/>
          </a:solidFill>
          <a:ln>
            <a:solidFill>
              <a:schemeClr val="tx2"/>
            </a:solidFill>
            <a:prstDash val="lgDash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畑の片付けは終わったけど、作付けしても大丈夫？</a:t>
            </a:r>
          </a:p>
        </p:txBody>
      </p:sp>
      <p:sp>
        <p:nvSpPr>
          <p:cNvPr id="34" name="星: 12 pt 33">
            <a:extLst>
              <a:ext uri="{FF2B5EF4-FFF2-40B4-BE49-F238E27FC236}">
                <a16:creationId xmlns:a16="http://schemas.microsoft.com/office/drawing/2014/main" xmlns="" id="{A8083D33-392C-DE40-7B76-C6D33C3675FB}"/>
              </a:ext>
            </a:extLst>
          </p:cNvPr>
          <p:cNvSpPr/>
          <p:nvPr/>
        </p:nvSpPr>
        <p:spPr>
          <a:xfrm>
            <a:off x="247415" y="1312065"/>
            <a:ext cx="2031371" cy="571576"/>
          </a:xfrm>
          <a:prstGeom prst="star12">
            <a:avLst>
              <a:gd name="adj" fmla="val 34167"/>
            </a:avLst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洪水の発生</a:t>
            </a:r>
          </a:p>
        </p:txBody>
      </p:sp>
      <p:sp>
        <p:nvSpPr>
          <p:cNvPr id="20" name="矢印: ストライプ 19">
            <a:extLst>
              <a:ext uri="{FF2B5EF4-FFF2-40B4-BE49-F238E27FC236}">
                <a16:creationId xmlns:a16="http://schemas.microsoft.com/office/drawing/2014/main" xmlns="" id="{7D7BB0B5-AF45-42BC-9C33-180E5AA1FB59}"/>
              </a:ext>
            </a:extLst>
          </p:cNvPr>
          <p:cNvSpPr/>
          <p:nvPr/>
        </p:nvSpPr>
        <p:spPr>
          <a:xfrm>
            <a:off x="2147888" y="2103448"/>
            <a:ext cx="652999" cy="508276"/>
          </a:xfrm>
          <a:prstGeom prst="stripedRightArrow">
            <a:avLst>
              <a:gd name="adj1" fmla="val 50000"/>
              <a:gd name="adj2" fmla="val 84113"/>
            </a:avLst>
          </a:prstGeom>
          <a:solidFill>
            <a:schemeClr val="bg1"/>
          </a:solidFill>
          <a:ln cap="rnd" cmpd="sng">
            <a:solidFill>
              <a:schemeClr val="accent4">
                <a:lumMod val="75000"/>
              </a:schemeClr>
            </a:solidFill>
            <a:prstDash val="solid"/>
            <a:round/>
            <a:extLst>
              <a:ext uri="{C807C97D-BFC1-408E-A445-0C87EB9F89A2}">
                <ask:lineSketchStyleProps xmlns:ask="http://schemas.microsoft.com/office/drawing/2018/sketchyshapes" xmlns="" sd="1219033472">
                  <a:custGeom>
                    <a:avLst/>
                    <a:gdLst>
                      <a:gd name="connsiteX0" fmla="*/ 0 w 1202759"/>
                      <a:gd name="connsiteY0" fmla="*/ 127069 h 508276"/>
                      <a:gd name="connsiteX1" fmla="*/ 15884 w 1202759"/>
                      <a:gd name="connsiteY1" fmla="*/ 127069 h 508276"/>
                      <a:gd name="connsiteX2" fmla="*/ 15884 w 1202759"/>
                      <a:gd name="connsiteY2" fmla="*/ 381207 h 508276"/>
                      <a:gd name="connsiteX3" fmla="*/ 0 w 1202759"/>
                      <a:gd name="connsiteY3" fmla="*/ 381207 h 508276"/>
                      <a:gd name="connsiteX4" fmla="*/ 0 w 1202759"/>
                      <a:gd name="connsiteY4" fmla="*/ 127069 h 508276"/>
                      <a:gd name="connsiteX5" fmla="*/ 31767 w 1202759"/>
                      <a:gd name="connsiteY5" fmla="*/ 127069 h 508276"/>
                      <a:gd name="connsiteX6" fmla="*/ 63535 w 1202759"/>
                      <a:gd name="connsiteY6" fmla="*/ 127069 h 508276"/>
                      <a:gd name="connsiteX7" fmla="*/ 63535 w 1202759"/>
                      <a:gd name="connsiteY7" fmla="*/ 381207 h 508276"/>
                      <a:gd name="connsiteX8" fmla="*/ 31767 w 1202759"/>
                      <a:gd name="connsiteY8" fmla="*/ 381207 h 508276"/>
                      <a:gd name="connsiteX9" fmla="*/ 31767 w 1202759"/>
                      <a:gd name="connsiteY9" fmla="*/ 127069 h 508276"/>
                      <a:gd name="connsiteX10" fmla="*/ 79418 w 1202759"/>
                      <a:gd name="connsiteY10" fmla="*/ 127069 h 508276"/>
                      <a:gd name="connsiteX11" fmla="*/ 775233 w 1202759"/>
                      <a:gd name="connsiteY11" fmla="*/ 127069 h 508276"/>
                      <a:gd name="connsiteX12" fmla="*/ 775233 w 1202759"/>
                      <a:gd name="connsiteY12" fmla="*/ 0 h 508276"/>
                      <a:gd name="connsiteX13" fmla="*/ 1202759 w 1202759"/>
                      <a:gd name="connsiteY13" fmla="*/ 254138 h 508276"/>
                      <a:gd name="connsiteX14" fmla="*/ 775233 w 1202759"/>
                      <a:gd name="connsiteY14" fmla="*/ 508276 h 508276"/>
                      <a:gd name="connsiteX15" fmla="*/ 775233 w 1202759"/>
                      <a:gd name="connsiteY15" fmla="*/ 381207 h 508276"/>
                      <a:gd name="connsiteX16" fmla="*/ 79418 w 1202759"/>
                      <a:gd name="connsiteY16" fmla="*/ 381207 h 508276"/>
                      <a:gd name="connsiteX17" fmla="*/ 79418 w 1202759"/>
                      <a:gd name="connsiteY17" fmla="*/ 127069 h 50827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</a:cxnLst>
                    <a:rect l="l" t="t" r="r" b="b"/>
                    <a:pathLst>
                      <a:path w="1202759" h="508276" fill="none" extrusionOk="0">
                        <a:moveTo>
                          <a:pt x="0" y="127069"/>
                        </a:moveTo>
                        <a:cubicBezTo>
                          <a:pt x="7331" y="127048"/>
                          <a:pt x="10229" y="126798"/>
                          <a:pt x="15884" y="127069"/>
                        </a:cubicBezTo>
                        <a:cubicBezTo>
                          <a:pt x="-1506" y="213310"/>
                          <a:pt x="18893" y="297326"/>
                          <a:pt x="15884" y="381207"/>
                        </a:cubicBezTo>
                        <a:cubicBezTo>
                          <a:pt x="10085" y="380432"/>
                          <a:pt x="6801" y="382488"/>
                          <a:pt x="0" y="381207"/>
                        </a:cubicBezTo>
                        <a:cubicBezTo>
                          <a:pt x="-19235" y="279253"/>
                          <a:pt x="-20792" y="205233"/>
                          <a:pt x="0" y="127069"/>
                        </a:cubicBezTo>
                        <a:close/>
                        <a:moveTo>
                          <a:pt x="31767" y="127069"/>
                        </a:moveTo>
                        <a:cubicBezTo>
                          <a:pt x="38452" y="129312"/>
                          <a:pt x="54467" y="127709"/>
                          <a:pt x="63535" y="127069"/>
                        </a:cubicBezTo>
                        <a:cubicBezTo>
                          <a:pt x="72868" y="157367"/>
                          <a:pt x="65340" y="305517"/>
                          <a:pt x="63535" y="381207"/>
                        </a:cubicBezTo>
                        <a:cubicBezTo>
                          <a:pt x="49562" y="383245"/>
                          <a:pt x="36969" y="379755"/>
                          <a:pt x="31767" y="381207"/>
                        </a:cubicBezTo>
                        <a:cubicBezTo>
                          <a:pt x="43135" y="284450"/>
                          <a:pt x="48921" y="245473"/>
                          <a:pt x="31767" y="127069"/>
                        </a:cubicBezTo>
                        <a:close/>
                        <a:moveTo>
                          <a:pt x="79418" y="127069"/>
                        </a:moveTo>
                        <a:cubicBezTo>
                          <a:pt x="363836" y="84335"/>
                          <a:pt x="507770" y="77642"/>
                          <a:pt x="775233" y="127069"/>
                        </a:cubicBezTo>
                        <a:cubicBezTo>
                          <a:pt x="766065" y="109092"/>
                          <a:pt x="766747" y="45342"/>
                          <a:pt x="775233" y="0"/>
                        </a:cubicBezTo>
                        <a:cubicBezTo>
                          <a:pt x="819014" y="49609"/>
                          <a:pt x="1066457" y="127756"/>
                          <a:pt x="1202759" y="254138"/>
                        </a:cubicBezTo>
                        <a:cubicBezTo>
                          <a:pt x="1051220" y="307670"/>
                          <a:pt x="894796" y="396213"/>
                          <a:pt x="775233" y="508276"/>
                        </a:cubicBezTo>
                        <a:cubicBezTo>
                          <a:pt x="763958" y="483277"/>
                          <a:pt x="778812" y="408697"/>
                          <a:pt x="775233" y="381207"/>
                        </a:cubicBezTo>
                        <a:cubicBezTo>
                          <a:pt x="669941" y="421249"/>
                          <a:pt x="397197" y="395679"/>
                          <a:pt x="79418" y="381207"/>
                        </a:cubicBezTo>
                        <a:cubicBezTo>
                          <a:pt x="80125" y="317950"/>
                          <a:pt x="59048" y="232171"/>
                          <a:pt x="79418" y="127069"/>
                        </a:cubicBezTo>
                        <a:close/>
                      </a:path>
                      <a:path w="1202759" h="508276" stroke="0" extrusionOk="0">
                        <a:moveTo>
                          <a:pt x="0" y="127069"/>
                        </a:moveTo>
                        <a:cubicBezTo>
                          <a:pt x="6704" y="125725"/>
                          <a:pt x="9199" y="126817"/>
                          <a:pt x="15884" y="127069"/>
                        </a:cubicBezTo>
                        <a:cubicBezTo>
                          <a:pt x="26348" y="177239"/>
                          <a:pt x="6158" y="268912"/>
                          <a:pt x="15884" y="381207"/>
                        </a:cubicBezTo>
                        <a:cubicBezTo>
                          <a:pt x="9842" y="380043"/>
                          <a:pt x="5280" y="380797"/>
                          <a:pt x="0" y="381207"/>
                        </a:cubicBezTo>
                        <a:cubicBezTo>
                          <a:pt x="8393" y="261649"/>
                          <a:pt x="9605" y="169909"/>
                          <a:pt x="0" y="127069"/>
                        </a:cubicBezTo>
                        <a:close/>
                        <a:moveTo>
                          <a:pt x="31767" y="127069"/>
                        </a:moveTo>
                        <a:cubicBezTo>
                          <a:pt x="45784" y="129201"/>
                          <a:pt x="58518" y="129223"/>
                          <a:pt x="63535" y="127069"/>
                        </a:cubicBezTo>
                        <a:cubicBezTo>
                          <a:pt x="65533" y="247274"/>
                          <a:pt x="53792" y="297769"/>
                          <a:pt x="63535" y="381207"/>
                        </a:cubicBezTo>
                        <a:cubicBezTo>
                          <a:pt x="58176" y="383042"/>
                          <a:pt x="36378" y="382534"/>
                          <a:pt x="31767" y="381207"/>
                        </a:cubicBezTo>
                        <a:cubicBezTo>
                          <a:pt x="20826" y="351144"/>
                          <a:pt x="45528" y="224418"/>
                          <a:pt x="31767" y="127069"/>
                        </a:cubicBezTo>
                        <a:close/>
                        <a:moveTo>
                          <a:pt x="79418" y="127069"/>
                        </a:moveTo>
                        <a:cubicBezTo>
                          <a:pt x="255378" y="123418"/>
                          <a:pt x="637425" y="103749"/>
                          <a:pt x="775233" y="127069"/>
                        </a:cubicBezTo>
                        <a:cubicBezTo>
                          <a:pt x="776832" y="98791"/>
                          <a:pt x="778847" y="31610"/>
                          <a:pt x="775233" y="0"/>
                        </a:cubicBezTo>
                        <a:cubicBezTo>
                          <a:pt x="875007" y="63166"/>
                          <a:pt x="1087939" y="166195"/>
                          <a:pt x="1202759" y="254138"/>
                        </a:cubicBezTo>
                        <a:cubicBezTo>
                          <a:pt x="1053832" y="324844"/>
                          <a:pt x="840131" y="493516"/>
                          <a:pt x="775233" y="508276"/>
                        </a:cubicBezTo>
                        <a:cubicBezTo>
                          <a:pt x="780121" y="451627"/>
                          <a:pt x="778919" y="438938"/>
                          <a:pt x="775233" y="381207"/>
                        </a:cubicBezTo>
                        <a:cubicBezTo>
                          <a:pt x="516189" y="436151"/>
                          <a:pt x="323001" y="371570"/>
                          <a:pt x="79418" y="381207"/>
                        </a:cubicBezTo>
                        <a:cubicBezTo>
                          <a:pt x="87044" y="287452"/>
                          <a:pt x="71509" y="164861"/>
                          <a:pt x="79418" y="127069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テキスト ボックス 50">
            <a:extLst>
              <a:ext uri="{FF2B5EF4-FFF2-40B4-BE49-F238E27FC236}">
                <a16:creationId xmlns:a16="http://schemas.microsoft.com/office/drawing/2014/main" xmlns="" id="{E478C6F1-1CD6-425F-A922-49342D371FC2}"/>
              </a:ext>
            </a:extLst>
          </p:cNvPr>
          <p:cNvSpPr txBox="1"/>
          <p:nvPr/>
        </p:nvSpPr>
        <p:spPr>
          <a:xfrm>
            <a:off x="166292" y="9250398"/>
            <a:ext cx="6547349" cy="510778"/>
          </a:xfrm>
          <a:prstGeom prst="flowChartAlternateProcess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農林水産省消費・安全局農産安全管理課生産安全班　三浦、嶋川、橋本　</a:t>
            </a:r>
            <a:endParaRPr kumimoji="1"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電話番号：</a:t>
            </a:r>
            <a:r>
              <a:rPr kumimoji="1"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03-3592-0306</a:t>
            </a:r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（直通）　メールアドレス：</a:t>
            </a:r>
            <a:r>
              <a:rPr kumimoji="1"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nouan_seisananzenG@maff.go.jp</a:t>
            </a:r>
          </a:p>
        </p:txBody>
      </p:sp>
      <p:sp>
        <p:nvSpPr>
          <p:cNvPr id="42" name="テキスト ボックス 41">
            <a:extLst>
              <a:ext uri="{FF2B5EF4-FFF2-40B4-BE49-F238E27FC236}">
                <a16:creationId xmlns:a16="http://schemas.microsoft.com/office/drawing/2014/main" xmlns="" id="{A2FC271F-7A49-81A4-AEE4-61A785B16FAD}"/>
              </a:ext>
            </a:extLst>
          </p:cNvPr>
          <p:cNvSpPr txBox="1"/>
          <p:nvPr/>
        </p:nvSpPr>
        <p:spPr>
          <a:xfrm>
            <a:off x="166292" y="4285700"/>
            <a:ext cx="6547349" cy="483209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/>
          <a:p>
            <a:r>
              <a:rPr lang="en-US" altLang="ja-JP" sz="1400" dirty="0">
                <a:solidFill>
                  <a:schemeClr val="accent4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Q</a:t>
            </a:r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1400" dirty="0">
                <a:solidFill>
                  <a:schemeClr val="accent4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何を調査するの？</a:t>
            </a:r>
            <a:endParaRPr lang="en-US" altLang="ja-JP" sz="1400" dirty="0">
              <a:solidFill>
                <a:schemeClr val="accent4">
                  <a:lumMod val="7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en-US" altLang="ja-JP" sz="1400" dirty="0">
                <a:solidFill>
                  <a:schemeClr val="accent2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A</a:t>
            </a:r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洪水の被害を受けた農作物のほか、土壌や施設なども調査対象にできます。</a:t>
            </a:r>
          </a:p>
          <a:p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  有害化学物質及び有害微生物、かび毒などを分析して、安全を確認します。</a:t>
            </a:r>
          </a:p>
          <a:p>
            <a:endParaRPr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en-US" altLang="ja-JP" sz="1400" dirty="0">
                <a:solidFill>
                  <a:schemeClr val="accent4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Q</a:t>
            </a:r>
            <a:r>
              <a:rPr lang="ja-JP" altLang="en-US" sz="1400" dirty="0">
                <a:solidFill>
                  <a:schemeClr val="accent4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どんなメリットがあるの？</a:t>
            </a:r>
            <a:endParaRPr lang="en-US" altLang="ja-JP" sz="1400" dirty="0">
              <a:solidFill>
                <a:schemeClr val="accent4">
                  <a:lumMod val="7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en-US" altLang="ja-JP" sz="1400" dirty="0">
                <a:solidFill>
                  <a:schemeClr val="accent2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A</a:t>
            </a:r>
            <a:r>
              <a:rPr lang="ja-JP" altLang="en-US" sz="1400" dirty="0">
                <a:solidFill>
                  <a:schemeClr val="accent2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①無料で農産物の安全性を確認できます。</a:t>
            </a:r>
          </a:p>
          <a:p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  ②出荷や作付けの可否が分かります。</a:t>
            </a:r>
            <a:endParaRPr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en-US" altLang="ja-JP" sz="1400" dirty="0">
                <a:solidFill>
                  <a:schemeClr val="accent4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Q</a:t>
            </a:r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1400" dirty="0">
                <a:solidFill>
                  <a:schemeClr val="accent4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調査するときは何をすればいいの？</a:t>
            </a:r>
          </a:p>
          <a:p>
            <a:r>
              <a:rPr lang="en-US" altLang="ja-JP" sz="1400" dirty="0">
                <a:solidFill>
                  <a:schemeClr val="accent2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A</a:t>
            </a:r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①</a:t>
            </a:r>
            <a:r>
              <a:rPr lang="en-US" altLang="ja-JP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Web</a:t>
            </a:r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などで、洪水の被害状況や調査を希望される品目などを伺います。</a:t>
            </a:r>
          </a:p>
          <a:p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  ②職員等が現地に伺い試料を採取します。（立ち会いをお願いします）</a:t>
            </a:r>
          </a:p>
          <a:p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  </a:t>
            </a:r>
            <a:r>
              <a:rPr lang="en-US" altLang="ja-JP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後日分析結果をお知らせします。</a:t>
            </a:r>
          </a:p>
          <a:p>
            <a:endParaRPr lang="ja-JP" altLang="en-US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en-US" altLang="ja-JP" sz="1400" dirty="0">
                <a:solidFill>
                  <a:schemeClr val="accent4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Q</a:t>
            </a:r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1400" dirty="0">
                <a:solidFill>
                  <a:schemeClr val="accent4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分析結果からどうやって判断するの？</a:t>
            </a:r>
          </a:p>
          <a:p>
            <a:r>
              <a:rPr lang="en-US" altLang="ja-JP" sz="1400" dirty="0">
                <a:solidFill>
                  <a:schemeClr val="accent2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A</a:t>
            </a:r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分析結果の見方を説明します。出荷などの判断のための助言も可能です。</a:t>
            </a:r>
            <a:endParaRPr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調査したい農作物や田畑などがありましたら、お気軽にお問い合わせください。</a:t>
            </a:r>
          </a:p>
        </p:txBody>
      </p:sp>
      <p:sp>
        <p:nvSpPr>
          <p:cNvPr id="44" name="テキスト ボックス 43">
            <a:extLst>
              <a:ext uri="{FF2B5EF4-FFF2-40B4-BE49-F238E27FC236}">
                <a16:creationId xmlns:a16="http://schemas.microsoft.com/office/drawing/2014/main" xmlns="" id="{0835ABF2-2A5F-02D6-5ACE-84A8CF80C223}"/>
              </a:ext>
            </a:extLst>
          </p:cNvPr>
          <p:cNvSpPr txBox="1"/>
          <p:nvPr/>
        </p:nvSpPr>
        <p:spPr>
          <a:xfrm>
            <a:off x="0" y="3768095"/>
            <a:ext cx="6858000" cy="369332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ja-JP" altLang="en-US" b="1" u="heavy" dirty="0">
                <a:solidFill>
                  <a:schemeClr val="accent5"/>
                </a:solidFill>
                <a:uFill>
                  <a:solidFill>
                    <a:srgbClr val="FFFF00"/>
                  </a:solidFill>
                </a:uFill>
                <a:latin typeface="メイリオ" panose="020B0604030504040204" pitchFamily="50" charset="-128"/>
                <a:ea typeface="メイリオ" panose="020B0604030504040204" pitchFamily="50" charset="-128"/>
              </a:rPr>
              <a:t>農林水産省の調査事業で、農作物の安全性をお調べします。</a:t>
            </a:r>
          </a:p>
        </p:txBody>
      </p:sp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xmlns="" id="{2DA2EEDB-1655-4296-BA26-636B55BCECF9}"/>
              </a:ext>
            </a:extLst>
          </p:cNvPr>
          <p:cNvGrpSpPr/>
          <p:nvPr/>
        </p:nvGrpSpPr>
        <p:grpSpPr>
          <a:xfrm>
            <a:off x="943866" y="7671123"/>
            <a:ext cx="4563322" cy="952071"/>
            <a:chOff x="969964" y="7797345"/>
            <a:chExt cx="4563322" cy="952071"/>
          </a:xfrm>
        </p:grpSpPr>
        <p:pic>
          <p:nvPicPr>
            <p:cNvPr id="21" name="図 20" descr="部屋, コンピュータ が含まれている画像&#10;&#10;自動的に生成された説明">
              <a:extLst>
                <a:ext uri="{FF2B5EF4-FFF2-40B4-BE49-F238E27FC236}">
                  <a16:creationId xmlns:a16="http://schemas.microsoft.com/office/drawing/2014/main" xmlns="" id="{AFFE7832-55DF-4E35-9A25-4E3C4502189B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969964" y="7798321"/>
              <a:ext cx="994213" cy="919647"/>
            </a:xfrm>
            <a:prstGeom prst="rect">
              <a:avLst/>
            </a:prstGeom>
          </p:spPr>
        </p:pic>
        <p:pic>
          <p:nvPicPr>
            <p:cNvPr id="22" name="図 21" descr="おもちゃ, レゴ が含まれている画像&#10;&#10;自動的に生成された説明">
              <a:extLst>
                <a:ext uri="{FF2B5EF4-FFF2-40B4-BE49-F238E27FC236}">
                  <a16:creationId xmlns:a16="http://schemas.microsoft.com/office/drawing/2014/main" xmlns="" id="{145910E7-EB61-44F5-82DF-59ABE03901A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8" cstate="email">
              <a:extLst>
                <a:ext uri="{BEBA8EAE-BF5A-486C-A8C5-ECC9F3942E4B}">
                  <a14:imgProps xmlns:a14="http://schemas.microsoft.com/office/drawing/2010/main">
                    <a14:imgLayer r:embed="rId9">
                      <a14:imgEffect>
                        <a14:backgroundRemoval t="6375" b="90000" l="9743" r="95535">
                          <a14:foregroundMark x1="79296" y1="47375" x2="79296" y2="47375"/>
                          <a14:foregroundMark x1="77537" y1="45000" x2="79567" y2="49250"/>
                          <a14:foregroundMark x1="80920" y1="49000" x2="79026" y2="46125"/>
                          <a14:foregroundMark x1="81191" y1="49000" x2="81191" y2="49000"/>
                          <a14:foregroundMark x1="68742" y1="56875" x2="61028" y2="53500"/>
                          <a14:foregroundMark x1="61028" y1="53500" x2="65088" y2="50125"/>
                          <a14:foregroundMark x1="60893" y1="57125" x2="56698" y2="50750"/>
                          <a14:foregroundMark x1="56698" y1="50750" x2="60622" y2="53250"/>
                          <a14:foregroundMark x1="74696" y1="38500" x2="76996" y2="35375"/>
                          <a14:foregroundMark x1="73613" y1="36000" x2="74290" y2="35750"/>
                          <a14:foregroundMark x1="91610" y1="44500" x2="91610" y2="44500"/>
                          <a14:foregroundMark x1="95535" y1="48625" x2="95535" y2="48625"/>
                          <a14:foregroundMark x1="71313" y1="6375" x2="71313" y2="6375"/>
                          <a14:foregroundMark x1="77943" y1="43375" x2="77537" y2="43750"/>
                          <a14:foregroundMark x1="66712" y1="52875" x2="66712" y2="52875"/>
                          <a14:foregroundMark x1="76590" y1="42750" x2="76590" y2="42750"/>
                          <a14:foregroundMark x1="76319" y1="46250" x2="75778" y2="46375"/>
                          <a14:foregroundMark x1="74425" y1="47500" x2="75101" y2="46625"/>
                          <a14:foregroundMark x1="70230" y1="62625" x2="62923" y2="57875"/>
                          <a14:foregroundMark x1="62923" y1="57875" x2="61840" y2="50750"/>
                          <a14:foregroundMark x1="61840" y1="50750" x2="69418" y2="51000"/>
                          <a14:foregroundMark x1="69418" y1="51000" x2="71583" y2="58125"/>
                          <a14:foregroundMark x1="71583" y1="58125" x2="71448" y2="62625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/>
                </a:ext>
              </a:extLst>
            </a:blip>
            <a:srcRect b="22166"/>
            <a:stretch/>
          </p:blipFill>
          <p:spPr>
            <a:xfrm>
              <a:off x="1289146" y="7880254"/>
              <a:ext cx="994213" cy="837714"/>
            </a:xfrm>
            <a:prstGeom prst="rect">
              <a:avLst/>
            </a:prstGeom>
          </p:spPr>
        </p:pic>
        <p:pic>
          <p:nvPicPr>
            <p:cNvPr id="23" name="図 22" descr="レゴ が含まれている画像&#10;&#10;自動的に生成された説明">
              <a:extLst>
                <a:ext uri="{FF2B5EF4-FFF2-40B4-BE49-F238E27FC236}">
                  <a16:creationId xmlns:a16="http://schemas.microsoft.com/office/drawing/2014/main" xmlns="" id="{42D74D34-6173-4671-A96B-21E1FE70843D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094263" y="7797345"/>
              <a:ext cx="871763" cy="894117"/>
            </a:xfrm>
            <a:prstGeom prst="rect">
              <a:avLst/>
            </a:prstGeom>
          </p:spPr>
        </p:pic>
        <p:pic>
          <p:nvPicPr>
            <p:cNvPr id="25" name="図 24">
              <a:extLst>
                <a:ext uri="{FF2B5EF4-FFF2-40B4-BE49-F238E27FC236}">
                  <a16:creationId xmlns:a16="http://schemas.microsoft.com/office/drawing/2014/main" xmlns="" id="{48ABC140-39E9-43B7-A64A-BFD0784039BF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4804647" y="7957416"/>
              <a:ext cx="728639" cy="792000"/>
            </a:xfrm>
            <a:prstGeom prst="rect">
              <a:avLst/>
            </a:prstGeom>
          </p:spPr>
        </p:pic>
        <p:sp>
          <p:nvSpPr>
            <p:cNvPr id="26" name="矢印: 下 25">
              <a:extLst>
                <a:ext uri="{FF2B5EF4-FFF2-40B4-BE49-F238E27FC236}">
                  <a16:creationId xmlns:a16="http://schemas.microsoft.com/office/drawing/2014/main" xmlns="" id="{2C383489-B5FF-4782-A5CA-8869CA4E7ABC}"/>
                </a:ext>
              </a:extLst>
            </p:cNvPr>
            <p:cNvSpPr/>
            <p:nvPr/>
          </p:nvSpPr>
          <p:spPr>
            <a:xfrm rot="16200000">
              <a:off x="2340113" y="7931272"/>
              <a:ext cx="686969" cy="697487"/>
            </a:xfrm>
            <a:prstGeom prst="downArrow">
              <a:avLst>
                <a:gd name="adj1" fmla="val 56446"/>
                <a:gd name="adj2" fmla="val 65621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9" name="矢印: 下 28">
              <a:extLst>
                <a:ext uri="{FF2B5EF4-FFF2-40B4-BE49-F238E27FC236}">
                  <a16:creationId xmlns:a16="http://schemas.microsoft.com/office/drawing/2014/main" xmlns="" id="{608A7B35-DEA5-4855-9B78-FB02C62CC902}"/>
                </a:ext>
              </a:extLst>
            </p:cNvPr>
            <p:cNvSpPr/>
            <p:nvPr/>
          </p:nvSpPr>
          <p:spPr>
            <a:xfrm rot="16200000">
              <a:off x="4098660" y="7931272"/>
              <a:ext cx="686969" cy="697487"/>
            </a:xfrm>
            <a:prstGeom prst="downArrow">
              <a:avLst>
                <a:gd name="adj1" fmla="val 56446"/>
                <a:gd name="adj2" fmla="val 65621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9257292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x4f5c__x6210__x65e5__x6642_ xmlns="36c9d1f7-0a34-40cc-8c82-60589a5144f5" xsi:nil="true"/>
    <lcf76f155ced4ddcb4097134ff3c332f xmlns="36c9d1f7-0a34-40cc-8c82-60589a5144f5">
      <Terms xmlns="http://schemas.microsoft.com/office/infopath/2007/PartnerControls"/>
    </lcf76f155ced4ddcb4097134ff3c332f>
    <TaxCatchAll xmlns="85ec59af-1a16-40a0-b163-384e34c79a5c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13C475784A042B4287E3B0DA22D802DF" ma:contentTypeVersion="11" ma:contentTypeDescription="新しいドキュメントを作成します。" ma:contentTypeScope="" ma:versionID="0159d590019731daf6c9961765cdb197">
  <xsd:schema xmlns:xsd="http://www.w3.org/2001/XMLSchema" xmlns:xs="http://www.w3.org/2001/XMLSchema" xmlns:p="http://schemas.microsoft.com/office/2006/metadata/properties" xmlns:ns2="36c9d1f7-0a34-40cc-8c82-60589a5144f5" xmlns:ns3="85ec59af-1a16-40a0-b163-384e34c79a5c" targetNamespace="http://schemas.microsoft.com/office/2006/metadata/properties" ma:root="true" ma:fieldsID="96e694faf7dab947a0456faa02a7e509" ns2:_="" ns3:_="">
    <xsd:import namespace="36c9d1f7-0a34-40cc-8c82-60589a5144f5"/>
    <xsd:import namespace="85ec59af-1a16-40a0-b163-384e34c79a5c"/>
    <xsd:element name="properties">
      <xsd:complexType>
        <xsd:sequence>
          <xsd:element name="documentManagement">
            <xsd:complexType>
              <xsd:all>
                <xsd:element ref="ns2:_x4f5c__x6210__x65e5__x6642_" minOccurs="0"/>
                <xsd:element ref="ns2:MediaServiceMetadata" minOccurs="0"/>
                <xsd:element ref="ns2:MediaServiceFastMetadata" minOccurs="0"/>
                <xsd:element ref="ns2:MediaLengthInSeconds" minOccurs="0"/>
                <xsd:element ref="ns2:MediaServiceDateTaken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6c9d1f7-0a34-40cc-8c82-60589a5144f5" elementFormDefault="qualified">
    <xsd:import namespace="http://schemas.microsoft.com/office/2006/documentManagement/types"/>
    <xsd:import namespace="http://schemas.microsoft.com/office/infopath/2007/PartnerControls"/>
    <xsd:element name="_x4f5c__x6210__x65e5__x6642_" ma:index="8" nillable="true" ma:displayName="作成日時" ma:default="" ma:description="" ma:format="DateTime" ma:internalName="_x4f5c__x6210__x65e5__x6642_">
      <xsd:simpleType>
        <xsd:restriction base="dms:DateTime"/>
      </xsd:simpleType>
    </xsd:element>
    <xsd:element name="MediaServiceMetadata" ma:index="9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0" nillable="true" ma:displayName="MediaServiceFastMetadata" ma:hidden="true" ma:internalName="MediaServiceFastMetadata" ma:readOnly="true">
      <xsd:simpleType>
        <xsd:restriction base="dms:Note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12" nillable="true" ma:displayName="MediaServiceDateTaken" ma:description="" ma:hidden="true" ma:indexed="true" ma:internalName="MediaServiceDateTaken" ma:readOnly="true">
      <xsd:simpleType>
        <xsd:restriction base="dms:Text"/>
      </xsd:simpleType>
    </xsd:element>
    <xsd:element name="lcf76f155ced4ddcb4097134ff3c332f" ma:index="14" nillable="true" ma:taxonomy="true" ma:internalName="lcf76f155ced4ddcb4097134ff3c332f" ma:taxonomyFieldName="MediaServiceImageTags" ma:displayName="画像タグ" ma:readOnly="false" ma:fieldId="{5cf76f15-5ced-4ddc-b409-7134ff3c332f}" ma:taxonomyMulti="true" ma:sspId="1e1c6816-2a4f-4461-93c7-8dd281d6228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5ec59af-1a16-40a0-b163-384e34c79a5c" elementFormDefault="qualified">
    <xsd:import namespace="http://schemas.microsoft.com/office/2006/documentManagement/types"/>
    <xsd:import namespace="http://schemas.microsoft.com/office/infopath/2007/PartnerControls"/>
    <xsd:element name="TaxCatchAll" ma:index="15" nillable="true" ma:displayName="Taxonomy Catch All Column" ma:hidden="true" ma:list="{46ebb2f8-70fe-47e8-8897-9a76468c960e}" ma:internalName="TaxCatchAll" ma:showField="CatchAllData" ma:web="85ec59af-1a16-40a0-b163-384e34c79a5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F025682-CD90-49A3-A0C6-7F69AA4B7FE4}">
  <ds:schemaRefs>
    <ds:schemaRef ds:uri="http://schemas.microsoft.com/office/2006/documentManagement/types"/>
    <ds:schemaRef ds:uri="http://purl.org/dc/dcmitype/"/>
    <ds:schemaRef ds:uri="85ec59af-1a16-40a0-b163-384e34c79a5c"/>
    <ds:schemaRef ds:uri="http://schemas.openxmlformats.org/package/2006/metadata/core-properties"/>
    <ds:schemaRef ds:uri="http://purl.org/dc/elements/1.1/"/>
    <ds:schemaRef ds:uri="http://schemas.microsoft.com/office/2006/metadata/properties"/>
    <ds:schemaRef ds:uri="36c9d1f7-0a34-40cc-8c82-60589a5144f5"/>
    <ds:schemaRef ds:uri="http://schemas.microsoft.com/office/infopath/2007/PartnerControls"/>
    <ds:schemaRef ds:uri="http://www.w3.org/XML/1998/namespace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202CAD89-8D52-4165-AB76-AD8BE0440B1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6c9d1f7-0a34-40cc-8c82-60589a5144f5"/>
    <ds:schemaRef ds:uri="85ec59af-1a16-40a0-b163-384e34c79a5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088D5BF7-EE1E-43F0-9AD9-BD2A3B3D683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958</TotalTime>
  <Words>73</Words>
  <Application>Microsoft Office PowerPoint</Application>
  <PresentationFormat>A4 210 x 297 mm</PresentationFormat>
  <Paragraphs>31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メイリオ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Kikuchi.Mayumi</dc:creator>
  <cp:lastModifiedBy>Kikuchi.Mayumi</cp:lastModifiedBy>
  <cp:revision>122</cp:revision>
  <cp:lastPrinted>2023-06-15T02:39:36Z</cp:lastPrinted>
  <dcterms:created xsi:type="dcterms:W3CDTF">2020-04-20T04:51:49Z</dcterms:created>
  <dcterms:modified xsi:type="dcterms:W3CDTF">2023-09-14T01:10:23Z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0x01010013C475784A042B4287E3B0DA22D802DF</vt:lpwstr>
  </property>
  <property fmtid="{D5CDD505-2E9C-101B-9397-08002B2CF9AE}" pid="3" name="MediaServiceImageTags">
    <vt:lpwstr/>
  </property>
</Properties>
</file>